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60" r:id="rId3"/>
    <p:sldId id="530" r:id="rId5"/>
    <p:sldId id="532" r:id="rId6"/>
    <p:sldId id="535" r:id="rId7"/>
    <p:sldId id="539" r:id="rId8"/>
    <p:sldId id="533" r:id="rId9"/>
    <p:sldId id="548" r:id="rId10"/>
    <p:sldId id="542" r:id="rId11"/>
    <p:sldId id="543" r:id="rId12"/>
    <p:sldId id="569" r:id="rId13"/>
    <p:sldId id="545" r:id="rId14"/>
    <p:sldId id="546" r:id="rId15"/>
    <p:sldId id="557" r:id="rId16"/>
    <p:sldId id="547" r:id="rId17"/>
    <p:sldId id="558" r:id="rId18"/>
    <p:sldId id="559" r:id="rId19"/>
    <p:sldId id="560" r:id="rId20"/>
    <p:sldId id="562" r:id="rId21"/>
    <p:sldId id="561" r:id="rId22"/>
    <p:sldId id="544" r:id="rId23"/>
    <p:sldId id="549" r:id="rId24"/>
    <p:sldId id="567" r:id="rId25"/>
    <p:sldId id="568" r:id="rId26"/>
    <p:sldId id="266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16" userDrawn="1">
          <p15:clr>
            <a:srgbClr val="A4A3A4"/>
          </p15:clr>
        </p15:guide>
        <p15:guide id="2" orient="horz" pos="3616" userDrawn="1">
          <p15:clr>
            <a:srgbClr val="A4A3A4"/>
          </p15:clr>
        </p15:guide>
        <p15:guide id="3" orient="horz" pos="406" userDrawn="1">
          <p15:clr>
            <a:srgbClr val="A4A3A4"/>
          </p15:clr>
        </p15:guide>
        <p15:guide id="4" orient="horz" pos="1521" userDrawn="1">
          <p15:clr>
            <a:srgbClr val="A4A3A4"/>
          </p15:clr>
        </p15:guide>
        <p15:guide id="5" pos="3046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pos="3777" userDrawn="1">
          <p15:clr>
            <a:srgbClr val="A4A3A4"/>
          </p15:clr>
        </p15:guide>
        <p15:guide id="8" pos="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5789" autoAdjust="0"/>
  </p:normalViewPr>
  <p:slideViewPr>
    <p:cSldViewPr snapToGrid="0" showGuides="1">
      <p:cViewPr varScale="1">
        <p:scale>
          <a:sx n="77" d="100"/>
          <a:sy n="77" d="100"/>
        </p:scale>
        <p:origin x="126" y="330"/>
      </p:cViewPr>
      <p:guideLst>
        <p:guide orient="horz" pos="4016"/>
        <p:guide orient="horz" pos="3616"/>
        <p:guide orient="horz" pos="406"/>
        <p:guide orient="horz" pos="1521"/>
        <p:guide pos="3046"/>
        <p:guide pos="7378"/>
        <p:guide pos="3777"/>
        <p:guide pos="34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59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7427AE1C-C8CA-495D-A1C3-F4E19E455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charset="-122"/>
              </a:defRPr>
            </a:lvl1pPr>
          </a:lstStyle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chart.on('mouseover', { seriesName: 'uuu' }, function() {</a:t>
            </a:r>
            <a:endParaRPr lang="zh-CN" altLang="en-US"/>
          </a:p>
          <a:p>
            <a:r>
              <a:rPr lang="zh-CN" altLang="en-US"/>
              <a:t>  // series name 为 'uuu' 的系列中的图形元素被 'mouseover' 时，此方法被回调。</a:t>
            </a:r>
            <a:endParaRPr lang="zh-CN" altLang="en-US"/>
          </a:p>
          <a:p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chart.on('mouseover', { seriesName: 'uuu' }, function() {</a:t>
            </a:r>
            <a:endParaRPr lang="zh-CN" altLang="en-US"/>
          </a:p>
          <a:p>
            <a:r>
              <a:rPr lang="zh-CN" altLang="en-US"/>
              <a:t>  // series name 为 'uuu' 的系列中的图形元素被 'mouseover' 时，此方法被回调。</a:t>
            </a:r>
            <a:endParaRPr lang="zh-CN" altLang="en-US"/>
          </a:p>
          <a:p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title: {</a:t>
            </a:r>
            <a:endParaRPr lang="zh-CN" altLang="en-US"/>
          </a:p>
          <a:p>
            <a:r>
              <a:rPr lang="zh-CN" altLang="en-US"/>
              <a:t>    text: '饼图程序调用高亮示例',</a:t>
            </a:r>
            <a:endParaRPr lang="zh-CN" altLang="en-US"/>
          </a:p>
          <a:p>
            <a:r>
              <a:rPr lang="zh-CN" altLang="en-US"/>
              <a:t>    left: 'center'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tooltip: {</a:t>
            </a:r>
            <a:endParaRPr lang="zh-CN" altLang="en-US"/>
          </a:p>
          <a:p>
            <a:r>
              <a:rPr lang="zh-CN" altLang="en-US"/>
              <a:t>    trigger: 'item',</a:t>
            </a:r>
            <a:endParaRPr lang="zh-CN" altLang="en-US"/>
          </a:p>
          <a:p>
            <a:r>
              <a:rPr lang="zh-CN" altLang="en-US"/>
              <a:t>    formatter: '{a} &lt;br/&gt;{b} : {c} ({d}%)'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legend: {</a:t>
            </a:r>
            <a:endParaRPr lang="zh-CN" altLang="en-US"/>
          </a:p>
          <a:p>
            <a:r>
              <a:rPr lang="zh-CN" altLang="en-US"/>
              <a:t>    orient: 'vertical',</a:t>
            </a:r>
            <a:endParaRPr lang="zh-CN" altLang="en-US"/>
          </a:p>
          <a:p>
            <a:r>
              <a:rPr lang="zh-CN" altLang="en-US"/>
              <a:t>    left: 'left',</a:t>
            </a:r>
            <a:endParaRPr lang="zh-CN" altLang="en-US"/>
          </a:p>
          <a:p>
            <a:r>
              <a:rPr lang="zh-CN" altLang="en-US"/>
              <a:t>    data: ['直接访问', '邮件营销', '联盟广告', '视频广告', '搜索引擎']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name: '访问来源',</a:t>
            </a:r>
            <a:endParaRPr lang="zh-CN" altLang="en-US"/>
          </a:p>
          <a:p>
            <a:r>
              <a:rPr lang="zh-CN" altLang="en-US"/>
              <a:t>      type: 'pie',</a:t>
            </a:r>
            <a:endParaRPr lang="zh-CN" altLang="en-US"/>
          </a:p>
          <a:p>
            <a:r>
              <a:rPr lang="zh-CN" altLang="en-US"/>
              <a:t>      radius: '55%',</a:t>
            </a:r>
            <a:endParaRPr lang="zh-CN" altLang="en-US"/>
          </a:p>
          <a:p>
            <a:r>
              <a:rPr lang="zh-CN" altLang="en-US"/>
              <a:t>      center: ['50%', '60%'],</a:t>
            </a:r>
            <a:endParaRPr lang="zh-CN" altLang="en-US"/>
          </a:p>
          <a:p>
            <a:r>
              <a:rPr lang="zh-CN" altLang="en-US"/>
              <a:t>      data: [</a:t>
            </a:r>
            <a:endParaRPr lang="zh-CN" altLang="en-US"/>
          </a:p>
          <a:p>
            <a:r>
              <a:rPr lang="zh-CN" altLang="en-US"/>
              <a:t>        { value: 335, name: '直接访问'},</a:t>
            </a:r>
            <a:endParaRPr lang="zh-CN" altLang="en-US"/>
          </a:p>
          <a:p>
            <a:r>
              <a:rPr lang="zh-CN" altLang="en-US"/>
              <a:t>        { value: 310, name: '邮件营销' },</a:t>
            </a:r>
            <a:endParaRPr lang="zh-CN" altLang="en-US"/>
          </a:p>
          <a:p>
            <a:r>
              <a:rPr lang="zh-CN" altLang="en-US"/>
              <a:t>        { value: 234, name: '联盟广告' },</a:t>
            </a:r>
            <a:endParaRPr lang="zh-CN" altLang="en-US"/>
          </a:p>
          <a:p>
            <a:r>
              <a:rPr lang="zh-CN" altLang="en-US"/>
              <a:t>        { value: 135, name: '视频广告' },</a:t>
            </a:r>
            <a:endParaRPr lang="zh-CN" altLang="en-US"/>
          </a:p>
          <a:p>
            <a:r>
              <a:rPr lang="zh-CN" altLang="en-US"/>
              <a:t>        { value: 1548, name: '搜索引擎' }</a:t>
            </a:r>
            <a:endParaRPr lang="zh-CN" altLang="en-US"/>
          </a:p>
          <a:p>
            <a:r>
              <a:rPr lang="zh-CN" altLang="en-US"/>
              <a:t>      ],</a:t>
            </a:r>
            <a:endParaRPr lang="zh-CN" altLang="en-US"/>
          </a:p>
          <a:p>
            <a:r>
              <a:rPr lang="zh-CN" altLang="en-US"/>
              <a:t>      emphasis: {</a:t>
            </a:r>
            <a:endParaRPr lang="zh-CN" altLang="en-US"/>
          </a:p>
          <a:p>
            <a:r>
              <a:rPr lang="zh-CN" altLang="en-US"/>
              <a:t>        itemStyle: {</a:t>
            </a:r>
            <a:endParaRPr lang="zh-CN" altLang="en-US"/>
          </a:p>
          <a:p>
            <a:r>
              <a:rPr lang="zh-CN" altLang="en-US"/>
              <a:t>          shadowBlur: 10,</a:t>
            </a:r>
            <a:endParaRPr lang="zh-CN" altLang="en-US"/>
          </a:p>
          <a:p>
            <a:r>
              <a:rPr lang="zh-CN" altLang="en-US"/>
              <a:t>          shadowOffsetX: 0,</a:t>
            </a:r>
            <a:endParaRPr lang="zh-CN" altLang="en-US"/>
          </a:p>
          <a:p>
            <a:r>
              <a:rPr lang="zh-CN" altLang="en-US"/>
              <a:t>          shadowColor: 'rgba(0, 0, 0, 0.5)'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let currentIndex = -1;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setInterval(function() {</a:t>
            </a:r>
            <a:endParaRPr lang="zh-CN" altLang="en-US"/>
          </a:p>
          <a:p>
            <a:r>
              <a:rPr lang="zh-CN" altLang="en-US"/>
              <a:t>  var dataLen = option.series[0].data.length;</a:t>
            </a:r>
            <a:endParaRPr lang="zh-CN" altLang="en-US"/>
          </a:p>
          <a:p>
            <a:r>
              <a:rPr lang="zh-CN" altLang="en-US"/>
              <a:t>  // 取消之前高亮的图形</a:t>
            </a:r>
            <a:endParaRPr lang="zh-CN" altLang="en-US"/>
          </a:p>
          <a:p>
            <a:r>
              <a:rPr lang="zh-CN" altLang="en-US"/>
              <a:t>  myChart.dispatchAction({</a:t>
            </a:r>
            <a:endParaRPr lang="zh-CN" altLang="en-US"/>
          </a:p>
          <a:p>
            <a:r>
              <a:rPr lang="zh-CN" altLang="en-US"/>
              <a:t>    type: 'downplay',</a:t>
            </a:r>
            <a:endParaRPr lang="zh-CN" altLang="en-US"/>
          </a:p>
          <a:p>
            <a:r>
              <a:rPr lang="zh-CN" altLang="en-US"/>
              <a:t>    seriesIndex: 0,</a:t>
            </a:r>
            <a:endParaRPr lang="zh-CN" altLang="en-US"/>
          </a:p>
          <a:p>
            <a:r>
              <a:rPr lang="zh-CN" altLang="en-US"/>
              <a:t>    dataIndex: currentIndex</a:t>
            </a:r>
            <a:endParaRPr lang="zh-CN" altLang="en-US"/>
          </a:p>
          <a:p>
            <a:r>
              <a:rPr lang="zh-CN" altLang="en-US"/>
              <a:t>  });</a:t>
            </a:r>
            <a:endParaRPr lang="zh-CN" altLang="en-US"/>
          </a:p>
          <a:p>
            <a:r>
              <a:rPr lang="zh-CN" altLang="en-US"/>
              <a:t>  currentIndex = (currentIndex + 1) % dataLen;</a:t>
            </a:r>
            <a:endParaRPr lang="zh-CN" altLang="en-US"/>
          </a:p>
          <a:p>
            <a:r>
              <a:rPr lang="zh-CN" altLang="en-US"/>
              <a:t>  // 高亮当前图形</a:t>
            </a:r>
            <a:endParaRPr lang="zh-CN" altLang="en-US"/>
          </a:p>
          <a:p>
            <a:r>
              <a:rPr lang="zh-CN" altLang="en-US"/>
              <a:t>  myChart.dispatchAction({</a:t>
            </a:r>
            <a:endParaRPr lang="zh-CN" altLang="en-US"/>
          </a:p>
          <a:p>
            <a:r>
              <a:rPr lang="zh-CN" altLang="en-US"/>
              <a:t>    type: 'highlight',</a:t>
            </a:r>
            <a:endParaRPr lang="zh-CN" altLang="en-US"/>
          </a:p>
          <a:p>
            <a:r>
              <a:rPr lang="zh-CN" altLang="en-US"/>
              <a:t>    seriesIndex: 0,</a:t>
            </a:r>
            <a:endParaRPr lang="zh-CN" altLang="en-US"/>
          </a:p>
          <a:p>
            <a:r>
              <a:rPr lang="zh-CN" altLang="en-US"/>
              <a:t>    dataIndex: currentIndex</a:t>
            </a:r>
            <a:endParaRPr lang="zh-CN" altLang="en-US"/>
          </a:p>
          <a:p>
            <a:r>
              <a:rPr lang="zh-CN" altLang="en-US"/>
              <a:t>  });</a:t>
            </a:r>
            <a:endParaRPr lang="zh-CN" altLang="en-US"/>
          </a:p>
          <a:p>
            <a:r>
              <a:rPr lang="zh-CN" altLang="en-US"/>
              <a:t>  // 显示 tooltip</a:t>
            </a:r>
            <a:endParaRPr lang="zh-CN" altLang="en-US"/>
          </a:p>
          <a:p>
            <a:r>
              <a:rPr lang="zh-CN" altLang="en-US"/>
              <a:t>  myChart.dispatchAction({</a:t>
            </a:r>
            <a:endParaRPr lang="zh-CN" altLang="en-US"/>
          </a:p>
          <a:p>
            <a:r>
              <a:rPr lang="zh-CN" altLang="en-US"/>
              <a:t>    type: 'showTip',</a:t>
            </a:r>
            <a:endParaRPr lang="zh-CN" altLang="en-US"/>
          </a:p>
          <a:p>
            <a:r>
              <a:rPr lang="zh-CN" altLang="en-US"/>
              <a:t>    seriesIndex: 0,</a:t>
            </a:r>
            <a:endParaRPr lang="zh-CN" altLang="en-US"/>
          </a:p>
          <a:p>
            <a:r>
              <a:rPr lang="zh-CN" altLang="en-US"/>
              <a:t>    dataIndex: currentIndex</a:t>
            </a:r>
            <a:endParaRPr lang="zh-CN" altLang="en-US"/>
          </a:p>
          <a:p>
            <a:r>
              <a:rPr lang="zh-CN" altLang="en-US"/>
              <a:t>  });</a:t>
            </a:r>
            <a:endParaRPr lang="zh-CN" altLang="en-US"/>
          </a:p>
          <a:p>
            <a:r>
              <a:rPr lang="zh-CN" altLang="en-US"/>
              <a:t>}, 1000);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1.基础仪表盘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      series:[{</a:t>
            </a:r>
            <a:endParaRPr lang="zh-CN" altLang="en-US"/>
          </a:p>
          <a:p>
            <a:r>
              <a:rPr lang="zh-CN" altLang="en-US"/>
              <a:t>            name: '仪表盘',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detail:{</a:t>
            </a:r>
            <a:endParaRPr lang="zh-CN" altLang="en-US"/>
          </a:p>
          <a:p>
            <a:r>
              <a:rPr lang="zh-CN" altLang="en-US"/>
              <a:t>                formatter: '{value}'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data: [</a:t>
            </a:r>
            <a:endParaRPr lang="zh-CN" altLang="en-US"/>
          </a:p>
          <a:p>
            <a:r>
              <a:rPr lang="zh-CN" altLang="en-US"/>
              <a:t>                {</a:t>
            </a:r>
            <a:endParaRPr lang="zh-CN" altLang="en-US"/>
          </a:p>
          <a:p>
            <a:r>
              <a:rPr lang="zh-CN" altLang="en-US"/>
              <a:t>                    value:50,</a:t>
            </a:r>
            <a:endParaRPr lang="zh-CN" altLang="en-US"/>
          </a:p>
          <a:p>
            <a:r>
              <a:rPr lang="zh-CN" altLang="en-US"/>
              <a:t>                    name:'SCORE'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2.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      series:[{</a:t>
            </a:r>
            <a:endParaRPr lang="zh-CN" altLang="en-US"/>
          </a:p>
          <a:p>
            <a:r>
              <a:rPr lang="zh-CN" altLang="en-US"/>
              <a:t>            name: '仪表盘',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startAngle: 180,</a:t>
            </a:r>
            <a:endParaRPr lang="zh-CN" altLang="en-US"/>
          </a:p>
          <a:p>
            <a:r>
              <a:rPr lang="zh-CN" altLang="en-US"/>
              <a:t>            endAngle:0,</a:t>
            </a:r>
            <a:endParaRPr lang="zh-CN" altLang="en-US"/>
          </a:p>
          <a:p>
            <a:r>
              <a:rPr lang="zh-CN" altLang="en-US"/>
              <a:t>            min:0,</a:t>
            </a:r>
            <a:endParaRPr lang="zh-CN" altLang="en-US"/>
          </a:p>
          <a:p>
            <a:r>
              <a:rPr lang="zh-CN" altLang="en-US"/>
              <a:t>            max:240,</a:t>
            </a:r>
            <a:endParaRPr lang="zh-CN" altLang="en-US"/>
          </a:p>
          <a:p>
            <a:r>
              <a:rPr lang="zh-CN" altLang="en-US"/>
              <a:t>            splitNumber: 12,</a:t>
            </a:r>
            <a:endParaRPr lang="zh-CN" altLang="en-US"/>
          </a:p>
          <a:p>
            <a:r>
              <a:rPr lang="zh-CN" altLang="en-US"/>
              <a:t>            itemStyle: {</a:t>
            </a:r>
            <a:endParaRPr lang="zh-CN" altLang="en-US"/>
          </a:p>
          <a:p>
            <a:r>
              <a:rPr lang="zh-CN" altLang="en-US"/>
              <a:t>                color: '#58D9F9',</a:t>
            </a:r>
            <a:endParaRPr lang="zh-CN" altLang="en-US"/>
          </a:p>
          <a:p>
            <a:r>
              <a:rPr lang="zh-CN" altLang="en-US"/>
              <a:t>                shadowColor: 'rgba(0,138,255,0.45)',</a:t>
            </a:r>
            <a:endParaRPr lang="zh-CN" altLang="en-US"/>
          </a:p>
          <a:p>
            <a:r>
              <a:rPr lang="zh-CN" altLang="en-US"/>
              <a:t>                shadowBlur: 10,</a:t>
            </a:r>
            <a:endParaRPr lang="zh-CN" altLang="en-US"/>
          </a:p>
          <a:p>
            <a:r>
              <a:rPr lang="zh-CN" altLang="en-US"/>
              <a:t>                shadowOffsetX: 2,</a:t>
            </a:r>
            <a:endParaRPr lang="zh-CN" altLang="en-US"/>
          </a:p>
          <a:p>
            <a:r>
              <a:rPr lang="zh-CN" altLang="en-US"/>
              <a:t>                shadowOffsetY: 2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axisTick: {</a:t>
            </a:r>
            <a:endParaRPr lang="zh-CN" altLang="en-US"/>
          </a:p>
          <a:p>
            <a:r>
              <a:rPr lang="zh-CN" altLang="en-US"/>
              <a:t>                splitNumber: 2,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width: 2,</a:t>
            </a:r>
            <a:endParaRPr lang="zh-CN" altLang="en-US"/>
          </a:p>
          <a:p>
            <a:r>
              <a:rPr lang="zh-CN" altLang="en-US"/>
              <a:t>                color: '#999'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progress: {</a:t>
            </a:r>
            <a:endParaRPr lang="zh-CN" altLang="en-US"/>
          </a:p>
          <a:p>
            <a:r>
              <a:rPr lang="zh-CN" altLang="en-US"/>
              <a:t>                show: true,</a:t>
            </a:r>
            <a:endParaRPr lang="zh-CN" altLang="en-US"/>
          </a:p>
          <a:p>
            <a:r>
              <a:rPr lang="zh-CN" altLang="en-US"/>
              <a:t>                roundCap: true,</a:t>
            </a:r>
            <a:endParaRPr lang="zh-CN" altLang="en-US"/>
          </a:p>
          <a:p>
            <a:r>
              <a:rPr lang="zh-CN" altLang="en-US"/>
              <a:t>                width: 18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axisLine: {</a:t>
            </a:r>
            <a:endParaRPr lang="zh-CN" altLang="en-US"/>
          </a:p>
          <a:p>
            <a:r>
              <a:rPr lang="zh-CN" altLang="en-US"/>
              <a:t>                roundCap: true,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width: 18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splitLine: {</a:t>
            </a:r>
            <a:endParaRPr lang="zh-CN" altLang="en-US"/>
          </a:p>
          <a:p>
            <a:r>
              <a:rPr lang="zh-CN" altLang="en-US"/>
              <a:t>                length: 12,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width: 3,</a:t>
            </a:r>
            <a:endParaRPr lang="zh-CN" altLang="en-US"/>
          </a:p>
          <a:p>
            <a:r>
              <a:rPr lang="zh-CN" altLang="en-US"/>
              <a:t>                color: '#999'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axisLabel: {</a:t>
            </a:r>
            <a:endParaRPr lang="zh-CN" altLang="en-US"/>
          </a:p>
          <a:p>
            <a:r>
              <a:rPr lang="zh-CN" altLang="en-US"/>
              <a:t>                distance: 20,</a:t>
            </a:r>
            <a:endParaRPr lang="zh-CN" altLang="en-US"/>
          </a:p>
          <a:p>
            <a:r>
              <a:rPr lang="zh-CN" altLang="en-US"/>
              <a:t>                color: '#999',</a:t>
            </a:r>
            <a:endParaRPr lang="zh-CN" altLang="en-US"/>
          </a:p>
          <a:p>
            <a:r>
              <a:rPr lang="zh-CN" altLang="en-US"/>
              <a:t>                fontSize: 12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detail:{</a:t>
            </a:r>
            <a:endParaRPr lang="zh-CN" altLang="en-US"/>
          </a:p>
          <a:p>
            <a:r>
              <a:rPr lang="zh-CN" altLang="en-US"/>
              <a:t>                formatter: '{value}'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data: [</a:t>
            </a:r>
            <a:endParaRPr lang="zh-CN" altLang="en-US"/>
          </a:p>
          <a:p>
            <a:r>
              <a:rPr lang="zh-CN" altLang="en-US"/>
              <a:t>                {</a:t>
            </a:r>
            <a:endParaRPr lang="zh-CN" altLang="en-US"/>
          </a:p>
          <a:p>
            <a:r>
              <a:rPr lang="zh-CN" altLang="en-US"/>
              <a:t>                    value:100,</a:t>
            </a:r>
            <a:endParaRPr lang="zh-CN" altLang="en-US"/>
          </a:p>
          <a:p>
            <a:r>
              <a:rPr lang="zh-CN" altLang="en-US"/>
              <a:t>                    name:'SCORE'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3.时钟</a:t>
            </a:r>
            <a:endParaRPr lang="zh-CN" altLang="en-US"/>
          </a:p>
          <a:p>
            <a:r>
              <a:rPr lang="zh-CN" altLang="en-US"/>
              <a:t> var option = {</a:t>
            </a:r>
            <a:endParaRPr lang="zh-CN" altLang="en-US"/>
          </a:p>
          <a:p>
            <a:r>
              <a:rPr lang="zh-CN" altLang="en-US"/>
              <a:t>        series:[{</a:t>
            </a:r>
            <a:endParaRPr lang="zh-CN" altLang="en-US"/>
          </a:p>
          <a:p>
            <a:r>
              <a:rPr lang="zh-CN" altLang="en-US"/>
              <a:t>            name: 'hour',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startAngle: 90,</a:t>
            </a:r>
            <a:endParaRPr lang="zh-CN" altLang="en-US"/>
          </a:p>
          <a:p>
            <a:r>
              <a:rPr lang="zh-CN" altLang="en-US"/>
              <a:t>            endAngle: -270,</a:t>
            </a:r>
            <a:endParaRPr lang="zh-CN" altLang="en-US"/>
          </a:p>
          <a:p>
            <a:r>
              <a:rPr lang="zh-CN" altLang="en-US"/>
              <a:t>            min: 0,</a:t>
            </a:r>
            <a:endParaRPr lang="zh-CN" altLang="en-US"/>
          </a:p>
          <a:p>
            <a:r>
              <a:rPr lang="zh-CN" altLang="en-US"/>
              <a:t>            max: 12,</a:t>
            </a:r>
            <a:endParaRPr lang="zh-CN" altLang="en-US"/>
          </a:p>
          <a:p>
            <a:r>
              <a:rPr lang="zh-CN" altLang="en-US"/>
              <a:t>            splitNumber: 12,</a:t>
            </a:r>
            <a:endParaRPr lang="zh-CN" altLang="en-US"/>
          </a:p>
          <a:p>
            <a:r>
              <a:rPr lang="zh-CN" altLang="en-US"/>
              <a:t>            clockwise: true,</a:t>
            </a:r>
            <a:endParaRPr lang="zh-CN" altLang="en-US"/>
          </a:p>
          <a:p>
            <a:r>
              <a:rPr lang="zh-CN" altLang="en-US"/>
              <a:t>            pointer: {</a:t>
            </a:r>
            <a:endParaRPr lang="zh-CN" altLang="en-US"/>
          </a:p>
          <a:p>
            <a:r>
              <a:rPr lang="zh-CN" altLang="en-US"/>
              <a:t>                width: 4,</a:t>
            </a:r>
            <a:endParaRPr lang="zh-CN" altLang="en-US"/>
          </a:p>
          <a:p>
            <a:r>
              <a:rPr lang="zh-CN" altLang="en-US"/>
              <a:t>                length: '45%',</a:t>
            </a:r>
            <a:endParaRPr lang="zh-CN" altLang="en-US"/>
          </a:p>
          <a:p>
            <a:r>
              <a:rPr lang="zh-CN" altLang="en-US"/>
              <a:t>                offsetCenter: [0, '8%'],</a:t>
            </a:r>
            <a:endParaRPr lang="zh-CN" altLang="en-US"/>
          </a:p>
          <a:p>
            <a:r>
              <a:rPr lang="zh-CN" altLang="en-US"/>
              <a:t>                itemStyle: {</a:t>
            </a:r>
            <a:endParaRPr lang="zh-CN" altLang="en-US"/>
          </a:p>
          <a:p>
            <a:r>
              <a:rPr lang="zh-CN" altLang="en-US"/>
              <a:t>                color: '#C0911F',</a:t>
            </a:r>
            <a:endParaRPr lang="zh-CN" altLang="en-US"/>
          </a:p>
          <a:p>
            <a:r>
              <a:rPr lang="zh-CN" altLang="en-US"/>
              <a:t>                shadowColor: 'rgba(0, 0, 0, 0.3)',</a:t>
            </a:r>
            <a:endParaRPr lang="zh-CN" altLang="en-US"/>
          </a:p>
          <a:p>
            <a:r>
              <a:rPr lang="zh-CN" altLang="en-US"/>
              <a:t>                shadowBlur: 8,</a:t>
            </a:r>
            <a:endParaRPr lang="zh-CN" altLang="en-US"/>
          </a:p>
          <a:p>
            <a:r>
              <a:rPr lang="zh-CN" altLang="en-US"/>
              <a:t>                shadowOffsetX: 2,</a:t>
            </a:r>
            <a:endParaRPr lang="zh-CN" altLang="en-US"/>
          </a:p>
          <a:p>
            <a:r>
              <a:rPr lang="zh-CN" altLang="en-US"/>
              <a:t>                shadowOffsetY: 4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// axisLine: {</a:t>
            </a:r>
            <a:endParaRPr lang="zh-CN" altLang="en-US"/>
          </a:p>
          <a:p>
            <a:r>
              <a:rPr lang="zh-CN" altLang="en-US"/>
              <a:t>            //     lineStyle: {</a:t>
            </a:r>
            <a:endParaRPr lang="zh-CN" altLang="en-US"/>
          </a:p>
          <a:p>
            <a:r>
              <a:rPr lang="zh-CN" altLang="en-US"/>
              <a:t>            //         width: 15,</a:t>
            </a:r>
            <a:endParaRPr lang="zh-CN" altLang="en-US"/>
          </a:p>
          <a:p>
            <a:r>
              <a:rPr lang="zh-CN" altLang="en-US"/>
              <a:t>            //         color: [[1, 'rgba(0,0,0,0.7)']],</a:t>
            </a:r>
            <a:endParaRPr lang="zh-CN" altLang="en-US"/>
          </a:p>
          <a:p>
            <a:r>
              <a:rPr lang="zh-CN" altLang="en-US"/>
              <a:t>            //         shadowColor: 'rgba(0, 0, 0, 0.5)',</a:t>
            </a:r>
            <a:endParaRPr lang="zh-CN" altLang="en-US"/>
          </a:p>
          <a:p>
            <a:r>
              <a:rPr lang="zh-CN" altLang="en-US"/>
              <a:t>            //         shadowBlur: 15</a:t>
            </a:r>
            <a:endParaRPr lang="zh-CN" altLang="en-US"/>
          </a:p>
          <a:p>
            <a:r>
              <a:rPr lang="zh-CN" altLang="en-US"/>
              <a:t>            //     }</a:t>
            </a:r>
            <a:endParaRPr lang="zh-CN" altLang="en-US"/>
          </a:p>
          <a:p>
            <a:r>
              <a:rPr lang="zh-CN" altLang="en-US"/>
              <a:t>            // },</a:t>
            </a:r>
            <a:endParaRPr lang="zh-CN" altLang="en-US"/>
          </a:p>
          <a:p>
            <a:r>
              <a:rPr lang="zh-CN" altLang="en-US"/>
              <a:t>            // splitLine: {</a:t>
            </a:r>
            <a:endParaRPr lang="zh-CN" altLang="en-US"/>
          </a:p>
          <a:p>
            <a:r>
              <a:rPr lang="zh-CN" altLang="en-US"/>
              <a:t>            //     lineStyle: {</a:t>
            </a:r>
            <a:endParaRPr lang="zh-CN" altLang="en-US"/>
          </a:p>
          <a:p>
            <a:r>
              <a:rPr lang="zh-CN" altLang="en-US"/>
              <a:t>            //     shadowColor: 'rgba(0, 0, 0, 0.3)',</a:t>
            </a:r>
            <a:endParaRPr lang="zh-CN" altLang="en-US"/>
          </a:p>
          <a:p>
            <a:r>
              <a:rPr lang="zh-CN" altLang="en-US"/>
              <a:t>            //     shadowBlur: 3,</a:t>
            </a:r>
            <a:endParaRPr lang="zh-CN" altLang="en-US"/>
          </a:p>
          <a:p>
            <a:r>
              <a:rPr lang="zh-CN" altLang="en-US"/>
              <a:t>            //     shadowOffsetX: 1,</a:t>
            </a:r>
            <a:endParaRPr lang="zh-CN" altLang="en-US"/>
          </a:p>
          <a:p>
            <a:r>
              <a:rPr lang="zh-CN" altLang="en-US"/>
              <a:t>            //     shadowOffsetY: 2</a:t>
            </a:r>
            <a:endParaRPr lang="zh-CN" altLang="en-US"/>
          </a:p>
          <a:p>
            <a:r>
              <a:rPr lang="zh-CN" altLang="en-US"/>
              <a:t>            //     }</a:t>
            </a:r>
            <a:endParaRPr lang="zh-CN" altLang="en-US"/>
          </a:p>
          <a:p>
            <a:r>
              <a:rPr lang="zh-CN" altLang="en-US"/>
              <a:t>            // },</a:t>
            </a:r>
            <a:endParaRPr lang="zh-CN" altLang="en-US"/>
          </a:p>
          <a:p>
            <a:r>
              <a:rPr lang="zh-CN" altLang="en-US"/>
              <a:t>            axisLabel: {</a:t>
            </a:r>
            <a:endParaRPr lang="zh-CN" altLang="en-US"/>
          </a:p>
          <a:p>
            <a:r>
              <a:rPr lang="zh-CN" altLang="en-US"/>
              <a:t>                fontSize: 24,</a:t>
            </a:r>
            <a:endParaRPr lang="zh-CN" altLang="en-US"/>
          </a:p>
          <a:p>
            <a:r>
              <a:rPr lang="zh-CN" altLang="en-US"/>
              <a:t>                distance: 13,</a:t>
            </a:r>
            <a:endParaRPr lang="zh-CN" altLang="en-US"/>
          </a:p>
          <a:p>
            <a:r>
              <a:rPr lang="zh-CN" altLang="en-US"/>
              <a:t>                formatter: function (value) {</a:t>
            </a:r>
            <a:endParaRPr lang="zh-CN" altLang="en-US"/>
          </a:p>
          <a:p>
            <a:r>
              <a:rPr lang="zh-CN" altLang="en-US"/>
              <a:t>                if (value === 0) {</a:t>
            </a:r>
            <a:endParaRPr lang="zh-CN" altLang="en-US"/>
          </a:p>
          <a:p>
            <a:r>
              <a:rPr lang="zh-CN" altLang="en-US"/>
              <a:t>                    return '';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    return value + '';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// title: {</a:t>
            </a:r>
            <a:endParaRPr lang="zh-CN" altLang="en-US"/>
          </a:p>
          <a:p>
            <a:r>
              <a:rPr lang="zh-CN" altLang="en-US"/>
              <a:t>            //     offsetCenter: [0, '30%']</a:t>
            </a:r>
            <a:endParaRPr lang="zh-CN" altLang="en-US"/>
          </a:p>
          <a:p>
            <a:r>
              <a:rPr lang="zh-CN" altLang="en-US"/>
              <a:t>            // },</a:t>
            </a:r>
            <a:endParaRPr lang="zh-CN" altLang="en-US"/>
          </a:p>
          <a:p>
            <a:r>
              <a:rPr lang="zh-CN" altLang="en-US"/>
              <a:t>            data: [</a:t>
            </a:r>
            <a:endParaRPr lang="zh-CN" altLang="en-US"/>
          </a:p>
          <a:p>
            <a:r>
              <a:rPr lang="zh-CN" altLang="en-US"/>
              <a:t>                {</a:t>
            </a:r>
            <a:endParaRPr lang="zh-CN" altLang="en-US"/>
          </a:p>
          <a:p>
            <a:r>
              <a:rPr lang="zh-CN" altLang="en-US"/>
              <a:t>                value: 0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},{</a:t>
            </a:r>
            <a:endParaRPr lang="zh-CN" altLang="en-US"/>
          </a:p>
          <a:p>
            <a:r>
              <a:rPr lang="zh-CN" altLang="en-US"/>
              <a:t>            name: 'minute',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startAngle: 90,</a:t>
            </a:r>
            <a:endParaRPr lang="zh-CN" altLang="en-US"/>
          </a:p>
          <a:p>
            <a:r>
              <a:rPr lang="zh-CN" altLang="en-US"/>
              <a:t>            endAngle: -270,</a:t>
            </a:r>
            <a:endParaRPr lang="zh-CN" altLang="en-US"/>
          </a:p>
          <a:p>
            <a:r>
              <a:rPr lang="zh-CN" altLang="en-US"/>
              <a:t>            min: 0,</a:t>
            </a:r>
            <a:endParaRPr lang="zh-CN" altLang="en-US"/>
          </a:p>
          <a:p>
            <a:r>
              <a:rPr lang="zh-CN" altLang="en-US"/>
              <a:t>            max: 60,</a:t>
            </a:r>
            <a:endParaRPr lang="zh-CN" altLang="en-US"/>
          </a:p>
          <a:p>
            <a:r>
              <a:rPr lang="zh-CN" altLang="en-US"/>
              <a:t>            clockwise: true,</a:t>
            </a:r>
            <a:endParaRPr lang="zh-CN" altLang="en-US"/>
          </a:p>
          <a:p>
            <a:r>
              <a:rPr lang="zh-CN" altLang="en-US"/>
              <a:t>            axisLine: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splitLine: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axisTick: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axisLabel: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title: {</a:t>
            </a:r>
            <a:endParaRPr lang="zh-CN" altLang="en-US"/>
          </a:p>
          <a:p>
            <a:r>
              <a:rPr lang="zh-CN" altLang="en-US"/>
              <a:t>                offsetCenter: ['0%', '-40%']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pointer: {</a:t>
            </a:r>
            <a:endParaRPr lang="zh-CN" altLang="en-US"/>
          </a:p>
          <a:p>
            <a:r>
              <a:rPr lang="zh-CN" altLang="en-US"/>
              <a:t>                width: 4,</a:t>
            </a:r>
            <a:endParaRPr lang="zh-CN" altLang="en-US"/>
          </a:p>
          <a:p>
            <a:r>
              <a:rPr lang="zh-CN" altLang="en-US"/>
              <a:t>                length: '65%',</a:t>
            </a:r>
            <a:endParaRPr lang="zh-CN" altLang="en-US"/>
          </a:p>
          <a:p>
            <a:r>
              <a:rPr lang="zh-CN" altLang="en-US"/>
              <a:t>                offsetCenter: [0, '8%'],</a:t>
            </a:r>
            <a:endParaRPr lang="zh-CN" altLang="en-US"/>
          </a:p>
          <a:p>
            <a:r>
              <a:rPr lang="zh-CN" altLang="en-US"/>
              <a:t>                itemStyle: {</a:t>
            </a:r>
            <a:endParaRPr lang="zh-CN" altLang="en-US"/>
          </a:p>
          <a:p>
            <a:r>
              <a:rPr lang="zh-CN" altLang="en-US"/>
              <a:t>                color: '#C0911F',</a:t>
            </a:r>
            <a:endParaRPr lang="zh-CN" altLang="en-US"/>
          </a:p>
          <a:p>
            <a:r>
              <a:rPr lang="zh-CN" altLang="en-US"/>
              <a:t>                shadowColor: 'rgba(0, 0, 0, 0.3)',</a:t>
            </a:r>
            <a:endParaRPr lang="zh-CN" altLang="en-US"/>
          </a:p>
          <a:p>
            <a:r>
              <a:rPr lang="zh-CN" altLang="en-US"/>
              <a:t>                shadowBlur: 8,</a:t>
            </a:r>
            <a:endParaRPr lang="zh-CN" altLang="en-US"/>
          </a:p>
          <a:p>
            <a:r>
              <a:rPr lang="zh-CN" altLang="en-US"/>
              <a:t>                shadowOffsetX: 2,</a:t>
            </a:r>
            <a:endParaRPr lang="zh-CN" altLang="en-US"/>
          </a:p>
          <a:p>
            <a:r>
              <a:rPr lang="zh-CN" altLang="en-US"/>
              <a:t>                shadowOffsetY: 4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data: [</a:t>
            </a:r>
            <a:endParaRPr lang="zh-CN" altLang="en-US"/>
          </a:p>
          <a:p>
            <a:r>
              <a:rPr lang="zh-CN" altLang="en-US"/>
              <a:t>                {</a:t>
            </a:r>
            <a:endParaRPr lang="zh-CN" altLang="en-US"/>
          </a:p>
          <a:p>
            <a:r>
              <a:rPr lang="zh-CN" altLang="en-US"/>
              <a:t>                value: 0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},{</a:t>
            </a:r>
            <a:endParaRPr lang="zh-CN" altLang="en-US"/>
          </a:p>
          <a:p>
            <a:r>
              <a:rPr lang="zh-CN" altLang="en-US"/>
              <a:t>            name: 'second',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startAngle: 90,</a:t>
            </a:r>
            <a:endParaRPr lang="zh-CN" altLang="en-US"/>
          </a:p>
          <a:p>
            <a:r>
              <a:rPr lang="zh-CN" altLang="en-US"/>
              <a:t>            endAngle: -270,</a:t>
            </a:r>
            <a:endParaRPr lang="zh-CN" altLang="en-US"/>
          </a:p>
          <a:p>
            <a:r>
              <a:rPr lang="zh-CN" altLang="en-US"/>
              <a:t>            min: 0,</a:t>
            </a:r>
            <a:endParaRPr lang="zh-CN" altLang="en-US"/>
          </a:p>
          <a:p>
            <a:r>
              <a:rPr lang="zh-CN" altLang="en-US"/>
              <a:t>            max: 60,</a:t>
            </a:r>
            <a:endParaRPr lang="zh-CN" altLang="en-US"/>
          </a:p>
          <a:p>
            <a:r>
              <a:rPr lang="zh-CN" altLang="en-US"/>
              <a:t>            clockwise: true,</a:t>
            </a:r>
            <a:endParaRPr lang="zh-CN" altLang="en-US"/>
          </a:p>
          <a:p>
            <a:r>
              <a:rPr lang="zh-CN" altLang="en-US"/>
              <a:t>            animationEasingUpdate: 'bounceOut',</a:t>
            </a:r>
            <a:endParaRPr lang="zh-CN" altLang="en-US"/>
          </a:p>
          <a:p>
            <a:r>
              <a:rPr lang="zh-CN" altLang="en-US"/>
              <a:t>            axisLine: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splitLine: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axisTick: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axisLabel: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pointer: {</a:t>
            </a:r>
            <a:endParaRPr lang="zh-CN" altLang="en-US"/>
          </a:p>
          <a:p>
            <a:r>
              <a:rPr lang="zh-CN" altLang="en-US"/>
              <a:t>                width: 4,</a:t>
            </a:r>
            <a:endParaRPr lang="zh-CN" altLang="en-US"/>
          </a:p>
          <a:p>
            <a:r>
              <a:rPr lang="zh-CN" altLang="en-US"/>
              <a:t>                length: '85%',</a:t>
            </a:r>
            <a:endParaRPr lang="zh-CN" altLang="en-US"/>
          </a:p>
          <a:p>
            <a:r>
              <a:rPr lang="zh-CN" altLang="en-US"/>
              <a:t>                offsetCenter: [0, '8%'],</a:t>
            </a:r>
            <a:endParaRPr lang="zh-CN" altLang="en-US"/>
          </a:p>
          <a:p>
            <a:r>
              <a:rPr lang="zh-CN" altLang="en-US"/>
              <a:t>                itemStyle: {</a:t>
            </a:r>
            <a:endParaRPr lang="zh-CN" altLang="en-US"/>
          </a:p>
          <a:p>
            <a:r>
              <a:rPr lang="zh-CN" altLang="en-US"/>
              <a:t>                color: '#C0911F',</a:t>
            </a:r>
            <a:endParaRPr lang="zh-CN" altLang="en-US"/>
          </a:p>
          <a:p>
            <a:r>
              <a:rPr lang="zh-CN" altLang="en-US"/>
              <a:t>                shadowColor: 'rgba(0, 0, 0, 0.3)',</a:t>
            </a:r>
            <a:endParaRPr lang="zh-CN" altLang="en-US"/>
          </a:p>
          <a:p>
            <a:r>
              <a:rPr lang="zh-CN" altLang="en-US"/>
              <a:t>                shadowBlur: 8,</a:t>
            </a:r>
            <a:endParaRPr lang="zh-CN" altLang="en-US"/>
          </a:p>
          <a:p>
            <a:r>
              <a:rPr lang="zh-CN" altLang="en-US"/>
              <a:t>                shadowOffsetX: 2,</a:t>
            </a:r>
            <a:endParaRPr lang="zh-CN" altLang="en-US"/>
          </a:p>
          <a:p>
            <a:r>
              <a:rPr lang="zh-CN" altLang="en-US"/>
              <a:t>                shadowOffsetY: 4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data: [</a:t>
            </a:r>
            <a:endParaRPr lang="zh-CN" altLang="en-US"/>
          </a:p>
          <a:p>
            <a:r>
              <a:rPr lang="zh-CN" altLang="en-US"/>
              <a:t>                {</a:t>
            </a:r>
            <a:endParaRPr lang="zh-CN" altLang="en-US"/>
          </a:p>
          <a:p>
            <a:r>
              <a:rPr lang="zh-CN" altLang="en-US"/>
              <a:t>                value: 0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};</a:t>
            </a:r>
            <a:endParaRPr lang="zh-CN" altLang="en-US"/>
          </a:p>
          <a:p>
            <a:r>
              <a:rPr lang="zh-CN" altLang="en-US"/>
              <a:t>    setInterval(function () {</a:t>
            </a:r>
            <a:endParaRPr lang="zh-CN" altLang="en-US"/>
          </a:p>
          <a:p>
            <a:r>
              <a:rPr lang="zh-CN" altLang="en-US"/>
              <a:t>        var date = new Date();</a:t>
            </a:r>
            <a:endParaRPr lang="zh-CN" altLang="en-US"/>
          </a:p>
          <a:p>
            <a:r>
              <a:rPr lang="zh-CN" altLang="en-US"/>
              <a:t>        var second = date.getSeconds();</a:t>
            </a:r>
            <a:endParaRPr lang="zh-CN" altLang="en-US"/>
          </a:p>
          <a:p>
            <a:r>
              <a:rPr lang="zh-CN" altLang="en-US"/>
              <a:t>        var minute = date.getMinutes() + second / 60;</a:t>
            </a:r>
            <a:endParaRPr lang="zh-CN" altLang="en-US"/>
          </a:p>
          <a:p>
            <a:r>
              <a:rPr lang="zh-CN" altLang="en-US"/>
              <a:t>        var hour = (date.getHours() % 12) + minute / 60;</a:t>
            </a:r>
            <a:endParaRPr lang="zh-CN" altLang="en-US"/>
          </a:p>
          <a:p>
            <a:r>
              <a:rPr lang="zh-CN" altLang="en-US"/>
              <a:t>        option.animationDurationUpdate = 300;</a:t>
            </a:r>
            <a:endParaRPr lang="zh-CN" altLang="en-US"/>
          </a:p>
          <a:p>
            <a:r>
              <a:rPr lang="zh-CN" altLang="en-US"/>
              <a:t>        myChart.setOption({</a:t>
            </a:r>
            <a:endParaRPr lang="zh-CN" altLang="en-US"/>
          </a:p>
          <a:p>
            <a:r>
              <a:rPr lang="zh-CN" altLang="en-US"/>
              <a:t>            series: [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name: 'hour',</a:t>
            </a:r>
            <a:endParaRPr lang="zh-CN" altLang="en-US"/>
          </a:p>
          <a:p>
            <a:r>
              <a:rPr lang="zh-CN" altLang="en-US"/>
              <a:t>                animation: hour !== 0,</a:t>
            </a:r>
            <a:endParaRPr lang="zh-CN" altLang="en-US"/>
          </a:p>
          <a:p>
            <a:r>
              <a:rPr lang="zh-CN" altLang="en-US"/>
              <a:t>                data: [{ value: hour }]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name: 'minute',</a:t>
            </a:r>
            <a:endParaRPr lang="zh-CN" altLang="en-US"/>
          </a:p>
          <a:p>
            <a:r>
              <a:rPr lang="zh-CN" altLang="en-US"/>
              <a:t>                animation: minute !== 0,</a:t>
            </a:r>
            <a:endParaRPr lang="zh-CN" altLang="en-US"/>
          </a:p>
          <a:p>
            <a:r>
              <a:rPr lang="zh-CN" altLang="en-US"/>
              <a:t>                data: [{ value: minute }]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animation: second !== 0,</a:t>
            </a:r>
            <a:endParaRPr lang="zh-CN" altLang="en-US"/>
          </a:p>
          <a:p>
            <a:r>
              <a:rPr lang="zh-CN" altLang="en-US"/>
              <a:t>                name: 'second',</a:t>
            </a:r>
            <a:endParaRPr lang="zh-CN" altLang="en-US"/>
          </a:p>
          <a:p>
            <a:r>
              <a:rPr lang="zh-CN" altLang="en-US"/>
              <a:t>                data: [{ value: second }]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});</a:t>
            </a:r>
            <a:endParaRPr lang="zh-CN" altLang="en-US"/>
          </a:p>
          <a:p>
            <a:r>
              <a:rPr lang="zh-CN" altLang="en-US"/>
              <a:t>        }, 1000)</a:t>
            </a:r>
            <a:endParaRPr lang="zh-CN" altLang="en-US"/>
          </a:p>
          <a:p>
            <a:r>
              <a:rPr lang="zh-CN" altLang="en-US"/>
              <a:t>4.</a:t>
            </a:r>
            <a:endParaRPr lang="zh-CN" altLang="en-US"/>
          </a:p>
          <a:p>
            <a:r>
              <a:rPr lang="zh-CN" altLang="en-US"/>
              <a:t>const gaugeData = [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  value: 20,</a:t>
            </a:r>
            <a:endParaRPr lang="zh-CN" altLang="en-US"/>
          </a:p>
          <a:p>
            <a:r>
              <a:rPr lang="zh-CN" altLang="en-US"/>
              <a:t>            name: 'Perfect',</a:t>
            </a:r>
            <a:endParaRPr lang="zh-CN" altLang="en-US"/>
          </a:p>
          <a:p>
            <a:r>
              <a:rPr lang="zh-CN" altLang="en-US"/>
              <a:t>            title: {</a:t>
            </a:r>
            <a:endParaRPr lang="zh-CN" altLang="en-US"/>
          </a:p>
          <a:p>
            <a:r>
              <a:rPr lang="zh-CN" altLang="en-US"/>
              <a:t>            offsetCenter: ['0%', '-30%']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valueAnimation: true,</a:t>
            </a:r>
            <a:endParaRPr lang="zh-CN" altLang="en-US"/>
          </a:p>
          <a:p>
            <a:r>
              <a:rPr lang="zh-CN" altLang="en-US"/>
              <a:t>            offsetCenter: ['0%', '-20%']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  value: 40,</a:t>
            </a:r>
            <a:endParaRPr lang="zh-CN" altLang="en-US"/>
          </a:p>
          <a:p>
            <a:r>
              <a:rPr lang="zh-CN" altLang="en-US"/>
              <a:t>            name: 'Good',</a:t>
            </a:r>
            <a:endParaRPr lang="zh-CN" altLang="en-US"/>
          </a:p>
          <a:p>
            <a:r>
              <a:rPr lang="zh-CN" altLang="en-US"/>
              <a:t>            title: {</a:t>
            </a:r>
            <a:endParaRPr lang="zh-CN" altLang="en-US"/>
          </a:p>
          <a:p>
            <a:r>
              <a:rPr lang="zh-CN" altLang="en-US"/>
              <a:t>            offsetCenter: ['0%', '0%']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valueAnimation: true,</a:t>
            </a:r>
            <a:endParaRPr lang="zh-CN" altLang="en-US"/>
          </a:p>
          <a:p>
            <a:r>
              <a:rPr lang="zh-CN" altLang="en-US"/>
              <a:t>            offsetCenter: ['0%', '10%']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  value: 60,</a:t>
            </a:r>
            <a:endParaRPr lang="zh-CN" altLang="en-US"/>
          </a:p>
          <a:p>
            <a:r>
              <a:rPr lang="zh-CN" altLang="en-US"/>
              <a:t>            name: 'Commonly',</a:t>
            </a:r>
            <a:endParaRPr lang="zh-CN" altLang="en-US"/>
          </a:p>
          <a:p>
            <a:r>
              <a:rPr lang="zh-CN" altLang="en-US"/>
              <a:t>            title: {</a:t>
            </a:r>
            <a:endParaRPr lang="zh-CN" altLang="en-US"/>
          </a:p>
          <a:p>
            <a:r>
              <a:rPr lang="zh-CN" altLang="en-US"/>
              <a:t>            offsetCenter: ['0%', '30%']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valueAnimation: true,</a:t>
            </a:r>
            <a:endParaRPr lang="zh-CN" altLang="en-US"/>
          </a:p>
          <a:p>
            <a:r>
              <a:rPr lang="zh-CN" altLang="en-US"/>
              <a:t>            offsetCenter: ['0%', '40%']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];</a:t>
            </a:r>
            <a:endParaRPr lang="zh-CN" altLang="en-US"/>
          </a:p>
          <a:p>
            <a:r>
              <a:rPr lang="zh-CN" altLang="en-US"/>
              <a:t>        option = {</a:t>
            </a:r>
            <a:endParaRPr lang="zh-CN" altLang="en-US"/>
          </a:p>
          <a:p>
            <a:r>
              <a:rPr lang="zh-CN" altLang="en-US"/>
              <a:t>        series: [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type: 'gauge',</a:t>
            </a:r>
            <a:endParaRPr lang="zh-CN" altLang="en-US"/>
          </a:p>
          <a:p>
            <a:r>
              <a:rPr lang="zh-CN" altLang="en-US"/>
              <a:t>            startAngle: 90,</a:t>
            </a:r>
            <a:endParaRPr lang="zh-CN" altLang="en-US"/>
          </a:p>
          <a:p>
            <a:r>
              <a:rPr lang="zh-CN" altLang="en-US"/>
              <a:t>            endAngle: -270,</a:t>
            </a:r>
            <a:endParaRPr lang="zh-CN" altLang="en-US"/>
          </a:p>
          <a:p>
            <a:r>
              <a:rPr lang="zh-CN" altLang="en-US"/>
              <a:t>            pointer: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progress: {</a:t>
            </a:r>
            <a:endParaRPr lang="zh-CN" altLang="en-US"/>
          </a:p>
          <a:p>
            <a:r>
              <a:rPr lang="zh-CN" altLang="en-US"/>
              <a:t>                show: true,</a:t>
            </a:r>
            <a:endParaRPr lang="zh-CN" altLang="en-US"/>
          </a:p>
          <a:p>
            <a:r>
              <a:rPr lang="zh-CN" altLang="en-US"/>
              <a:t>                overlap: false,</a:t>
            </a:r>
            <a:endParaRPr lang="zh-CN" altLang="en-US"/>
          </a:p>
          <a:p>
            <a:r>
              <a:rPr lang="zh-CN" altLang="en-US"/>
              <a:t>                roundCap: true,</a:t>
            </a:r>
            <a:endParaRPr lang="zh-CN" altLang="en-US"/>
          </a:p>
          <a:p>
            <a:r>
              <a:rPr lang="zh-CN" altLang="en-US"/>
              <a:t>                clip: false,</a:t>
            </a:r>
            <a:endParaRPr lang="zh-CN" altLang="en-US"/>
          </a:p>
          <a:p>
            <a:r>
              <a:rPr lang="zh-CN" altLang="en-US"/>
              <a:t>                itemStyle: {</a:t>
            </a:r>
            <a:endParaRPr lang="zh-CN" altLang="en-US"/>
          </a:p>
          <a:p>
            <a:r>
              <a:rPr lang="zh-CN" altLang="en-US"/>
              <a:t>                borderWidth: 1,</a:t>
            </a:r>
            <a:endParaRPr lang="zh-CN" altLang="en-US"/>
          </a:p>
          <a:p>
            <a:r>
              <a:rPr lang="zh-CN" altLang="en-US"/>
              <a:t>                borderColor: '#464646'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axisLine: {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width: 40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splitLine: {</a:t>
            </a:r>
            <a:endParaRPr lang="zh-CN" altLang="en-US"/>
          </a:p>
          <a:p>
            <a:r>
              <a:rPr lang="zh-CN" altLang="en-US"/>
              <a:t>                show: false,</a:t>
            </a:r>
            <a:endParaRPr lang="zh-CN" altLang="en-US"/>
          </a:p>
          <a:p>
            <a:r>
              <a:rPr lang="zh-CN" altLang="en-US"/>
              <a:t>                distance: 0,</a:t>
            </a:r>
            <a:endParaRPr lang="zh-CN" altLang="en-US"/>
          </a:p>
          <a:p>
            <a:r>
              <a:rPr lang="zh-CN" altLang="en-US"/>
              <a:t>                length: 10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axisTick: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axisLabel: {</a:t>
            </a:r>
            <a:endParaRPr lang="zh-CN" altLang="en-US"/>
          </a:p>
          <a:p>
            <a:r>
              <a:rPr lang="zh-CN" altLang="en-US"/>
              <a:t>                show: false,</a:t>
            </a:r>
            <a:endParaRPr lang="zh-CN" altLang="en-US"/>
          </a:p>
          <a:p>
            <a:r>
              <a:rPr lang="zh-CN" altLang="en-US"/>
              <a:t>                distance: 50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data: gaugeData,</a:t>
            </a:r>
            <a:endParaRPr lang="zh-CN" altLang="en-US"/>
          </a:p>
          <a:p>
            <a:r>
              <a:rPr lang="zh-CN" altLang="en-US"/>
              <a:t>            title: {</a:t>
            </a:r>
            <a:endParaRPr lang="zh-CN" altLang="en-US"/>
          </a:p>
          <a:p>
            <a:r>
              <a:rPr lang="zh-CN" altLang="en-US"/>
              <a:t>                fontSize: 14</a:t>
            </a:r>
            <a:endParaRPr lang="zh-CN" altLang="en-US"/>
          </a:p>
          <a:p>
            <a:r>
              <a:rPr lang="zh-CN" altLang="en-US"/>
              <a:t>            },</a:t>
            </a:r>
            <a:endParaRPr lang="zh-CN" altLang="en-US"/>
          </a:p>
          <a:p>
            <a:r>
              <a:rPr lang="zh-CN" altLang="en-US"/>
              <a:t>            detail: {</a:t>
            </a:r>
            <a:endParaRPr lang="zh-CN" altLang="en-US"/>
          </a:p>
          <a:p>
            <a:r>
              <a:rPr lang="zh-CN" altLang="en-US"/>
              <a:t>                width: 50,</a:t>
            </a:r>
            <a:endParaRPr lang="zh-CN" altLang="en-US"/>
          </a:p>
          <a:p>
            <a:r>
              <a:rPr lang="zh-CN" altLang="en-US"/>
              <a:t>                height: 14,</a:t>
            </a:r>
            <a:endParaRPr lang="zh-CN" altLang="en-US"/>
          </a:p>
          <a:p>
            <a:r>
              <a:rPr lang="zh-CN" altLang="en-US"/>
              <a:t>                fontSize: 14,</a:t>
            </a:r>
            <a:endParaRPr lang="zh-CN" altLang="en-US"/>
          </a:p>
          <a:p>
            <a:r>
              <a:rPr lang="zh-CN" altLang="en-US"/>
              <a:t>                color: 'inherit',</a:t>
            </a:r>
            <a:endParaRPr lang="zh-CN" altLang="en-US"/>
          </a:p>
          <a:p>
            <a:r>
              <a:rPr lang="zh-CN" altLang="en-US"/>
              <a:t>                borderColor: 'inherit',</a:t>
            </a:r>
            <a:endParaRPr lang="zh-CN" altLang="en-US"/>
          </a:p>
          <a:p>
            <a:r>
              <a:rPr lang="zh-CN" altLang="en-US"/>
              <a:t>                borderRadius: 20,</a:t>
            </a:r>
            <a:endParaRPr lang="zh-CN" altLang="en-US"/>
          </a:p>
          <a:p>
            <a:r>
              <a:rPr lang="zh-CN" altLang="en-US"/>
              <a:t>                borderWidth: 1,</a:t>
            </a:r>
            <a:endParaRPr lang="zh-CN" altLang="en-US"/>
          </a:p>
          <a:p>
            <a:r>
              <a:rPr lang="zh-CN" altLang="en-US"/>
              <a:t>                formatter: '{value}%'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]</a:t>
            </a:r>
            <a:endParaRPr lang="zh-CN" altLang="en-US"/>
          </a:p>
          <a:p>
            <a:r>
              <a:rPr lang="zh-CN" altLang="en-US"/>
              <a:t>        };</a:t>
            </a:r>
            <a:endParaRPr lang="zh-CN" altLang="en-US"/>
          </a:p>
          <a:p>
            <a:r>
              <a:rPr lang="zh-CN" altLang="en-US"/>
              <a:t>        setInterval(function () {</a:t>
            </a:r>
            <a:endParaRPr lang="zh-CN" altLang="en-US"/>
          </a:p>
          <a:p>
            <a:r>
              <a:rPr lang="zh-CN" altLang="en-US"/>
              <a:t>        gaugeData[0].value = +(Math.random() * 100).toFixed(2);</a:t>
            </a:r>
            <a:endParaRPr lang="zh-CN" altLang="en-US"/>
          </a:p>
          <a:p>
            <a:r>
              <a:rPr lang="zh-CN" altLang="en-US"/>
              <a:t>        gaugeData[1].value = +(Math.random() * 100).toFixed(2);</a:t>
            </a:r>
            <a:endParaRPr lang="zh-CN" altLang="en-US"/>
          </a:p>
          <a:p>
            <a:r>
              <a:rPr lang="zh-CN" altLang="en-US"/>
              <a:t>        gaugeData[2].value = +(Math.random() * 100).toFixed(2);</a:t>
            </a:r>
            <a:endParaRPr lang="zh-CN" altLang="en-US"/>
          </a:p>
          <a:p>
            <a:r>
              <a:rPr lang="zh-CN" altLang="en-US"/>
              <a:t>        myChart.setOption({</a:t>
            </a:r>
            <a:endParaRPr lang="zh-CN" altLang="en-US"/>
          </a:p>
          <a:p>
            <a:r>
              <a:rPr lang="zh-CN" altLang="en-US"/>
              <a:t>            series: [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data: gaugeData,</a:t>
            </a:r>
            <a:endParaRPr lang="zh-CN" altLang="en-US"/>
          </a:p>
          <a:p>
            <a:r>
              <a:rPr lang="zh-CN" altLang="en-US"/>
              <a:t>                pointer: {</a:t>
            </a:r>
            <a:endParaRPr lang="zh-CN" altLang="en-US"/>
          </a:p>
          <a:p>
            <a:r>
              <a:rPr lang="zh-CN" altLang="en-US"/>
              <a:t>                show: false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    ]</a:t>
            </a:r>
            <a:endParaRPr lang="zh-CN" altLang="en-US"/>
          </a:p>
          <a:p>
            <a:r>
              <a:rPr lang="zh-CN" altLang="en-US"/>
              <a:t>        });</a:t>
            </a:r>
            <a:endParaRPr lang="zh-CN" altLang="en-US"/>
          </a:p>
          <a:p>
            <a:r>
              <a:rPr lang="zh-CN" altLang="en-US"/>
              <a:t>        }, 2000);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1.</a:t>
            </a:r>
            <a:endParaRPr lang="zh-CN" altLang="en-US"/>
          </a:p>
          <a:p>
            <a:r>
              <a:rPr lang="zh-CN" altLang="en-US"/>
              <a:t>$.get("../china.json?id=1", "", (getJson)=&gt;{</a:t>
            </a:r>
            <a:endParaRPr lang="zh-CN" altLang="en-US"/>
          </a:p>
          <a:p>
            <a:r>
              <a:rPr lang="zh-CN" altLang="en-US"/>
              <a:t>      echarts.registerMap('china', getJson)</a:t>
            </a:r>
            <a:endParaRPr lang="zh-CN" altLang="en-US"/>
          </a:p>
          <a:p>
            <a:r>
              <a:rPr lang="zh-CN" altLang="en-US"/>
              <a:t>      var option = {</a:t>
            </a:r>
            <a:endParaRPr lang="zh-CN" altLang="en-US"/>
          </a:p>
          <a:p>
            <a:r>
              <a:rPr lang="zh-CN" altLang="en-US"/>
              <a:t>        geo: {</a:t>
            </a:r>
            <a:endParaRPr lang="zh-CN" altLang="en-US"/>
          </a:p>
          <a:p>
            <a:r>
              <a:rPr lang="zh-CN" altLang="en-US"/>
              <a:t>            map: 'china',</a:t>
            </a:r>
            <a:endParaRPr lang="zh-CN" altLang="en-US"/>
          </a:p>
          <a:p>
            <a:r>
              <a:rPr lang="zh-CN" altLang="en-US"/>
              <a:t>            show: true,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series: [{</a:t>
            </a:r>
            <a:endParaRPr lang="zh-CN" altLang="en-US"/>
          </a:p>
          <a:p>
            <a:r>
              <a:rPr lang="zh-CN" altLang="en-US"/>
              <a:t>          type: 'map',</a:t>
            </a:r>
            <a:endParaRPr lang="zh-CN" altLang="en-US"/>
          </a:p>
          <a:p>
            <a:r>
              <a:rPr lang="zh-CN" altLang="en-US"/>
              <a:t>          map: 'china',</a:t>
            </a:r>
            <a:endParaRPr lang="zh-CN" altLang="en-US"/>
          </a:p>
          <a:p>
            <a:r>
              <a:rPr lang="zh-CN" altLang="en-US"/>
              <a:t>          label: {</a:t>
            </a:r>
            <a:endParaRPr lang="zh-CN" altLang="en-US"/>
          </a:p>
          <a:p>
            <a:r>
              <a:rPr lang="zh-CN" altLang="en-US"/>
              <a:t>            normal: {</a:t>
            </a:r>
            <a:endParaRPr lang="zh-CN" altLang="en-US"/>
          </a:p>
          <a:p>
            <a:r>
              <a:rPr lang="zh-CN" altLang="en-US"/>
              <a:t>              formatter: function(para) {</a:t>
            </a:r>
            <a:endParaRPr lang="zh-CN" altLang="en-US"/>
          </a:p>
          <a:p>
            <a:r>
              <a:rPr lang="zh-CN" altLang="en-US"/>
              <a:t>                console.log(para)</a:t>
            </a:r>
            <a:endParaRPr lang="zh-CN" altLang="en-US"/>
          </a:p>
          <a:p>
            <a:r>
              <a:rPr lang="zh-CN" altLang="en-US"/>
              <a:t>                if(para.name.search(/自治区|省|行政区|市/) != -1) {</a:t>
            </a:r>
            <a:endParaRPr lang="zh-CN" altLang="en-US"/>
          </a:p>
          <a:p>
            <a:r>
              <a:rPr lang="zh-CN" altLang="en-US"/>
              <a:t>                  para.name = para.name.substr(0,2)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    return '{name|' + para.name + '}'</a:t>
            </a:r>
            <a:endParaRPr lang="zh-CN" altLang="en-US"/>
          </a:p>
          <a:p>
            <a:r>
              <a:rPr lang="zh-CN" altLang="en-US"/>
              <a:t>              },</a:t>
            </a:r>
            <a:endParaRPr lang="zh-CN" altLang="en-US"/>
          </a:p>
          <a:p>
            <a:r>
              <a:rPr lang="zh-CN" altLang="en-US"/>
              <a:t>              rich: {</a:t>
            </a:r>
            <a:endParaRPr lang="zh-CN" altLang="en-US"/>
          </a:p>
          <a:p>
            <a:r>
              <a:rPr lang="zh-CN" altLang="en-US"/>
              <a:t>                  name: {</a:t>
            </a:r>
            <a:endParaRPr lang="zh-CN" altLang="en-US"/>
          </a:p>
          <a:p>
            <a:r>
              <a:rPr lang="zh-CN" altLang="en-US"/>
              <a:t>                    fontSize: 11,</a:t>
            </a:r>
            <a:endParaRPr lang="zh-CN" altLang="en-US"/>
          </a:p>
          <a:p>
            <a:r>
              <a:rPr lang="zh-CN" altLang="en-US"/>
              <a:t>                    color: '#333333',</a:t>
            </a:r>
            <a:endParaRPr lang="zh-CN" altLang="en-US"/>
          </a:p>
          <a:p>
            <a:r>
              <a:rPr lang="zh-CN" altLang="en-US"/>
              <a:t>                    align: 'center',</a:t>
            </a:r>
            <a:endParaRPr lang="zh-CN" altLang="en-US"/>
          </a:p>
          <a:p>
            <a:r>
              <a:rPr lang="zh-CN" altLang="en-US"/>
              <a:t>                    lineHeight: 20</a:t>
            </a:r>
            <a:endParaRPr lang="zh-CN" altLang="en-US"/>
          </a:p>
          <a:p>
            <a:r>
              <a:rPr lang="zh-CN" altLang="en-US"/>
              <a:t>                  }</a:t>
            </a:r>
            <a:endParaRPr lang="zh-CN" altLang="en-US"/>
          </a:p>
          <a:p>
            <a:r>
              <a:rPr lang="zh-CN" altLang="en-US"/>
              <a:t>              },</a:t>
            </a:r>
            <a:endParaRPr lang="zh-CN" altLang="en-US"/>
          </a:p>
          <a:p>
            <a:r>
              <a:rPr lang="zh-CN" altLang="en-US"/>
              <a:t>              show: true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data: [{name:'广东省', selected: true,label:{offset: [1,1]}},{name:'澳门特别行政区',label:{offset: [1,15]}},</a:t>
            </a:r>
            <a:endParaRPr lang="zh-CN" altLang="en-US"/>
          </a:p>
          <a:p>
            <a:r>
              <a:rPr lang="zh-CN" altLang="en-US"/>
              <a:t>          {name:'香港特别行政区',label:{offset: [20,10]}}]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  };</a:t>
            </a:r>
            <a:endParaRPr lang="zh-CN" altLang="en-US"/>
          </a:p>
          <a:p>
            <a:r>
              <a:rPr lang="zh-CN" altLang="en-US"/>
              <a:t>        myChart.setOption(option)</a:t>
            </a:r>
            <a:endParaRPr lang="zh-CN" altLang="en-US"/>
          </a:p>
          <a:p>
            <a:r>
              <a:rPr lang="zh-CN" altLang="en-US"/>
              <a:t>    })</a:t>
            </a:r>
            <a:endParaRPr lang="zh-CN" altLang="en-US"/>
          </a:p>
          <a:p>
            <a:r>
              <a:rPr lang="zh-CN" altLang="en-US"/>
              <a:t>2.</a:t>
            </a:r>
            <a:endParaRPr lang="zh-CN" altLang="en-US"/>
          </a:p>
          <a:p>
            <a:r>
              <a:rPr lang="zh-CN" altLang="en-US"/>
              <a:t>  dataList = [{name: '北京市',value:81},{name: '天津市',value: 60},{name: '上海市',value: 54},{name: '重庆市',value: 390},{name: '河北省',value: 1741},{name: '河南省',value: 2634},{name: '云南省',value: 755},{name: '辽宁省',value: 826},{name: '黑龙江省',value: 225},{name: '湖南省',value: 969},{name: '安徽省',value: 818},{name: '山东省',value: 3011},{name: '新疆省',value: 1528},{name: '江苏省',value: 929},{name: '浙江省',value:746},{name: '江西省',value: 667},{name: '湖北省',value: 957},{name: '广西壮族自治区',value: 1810},{name: '甘肃省',value: 655},{name: '山西省',value: 843},{name: '内蒙古自治区',value: 310},{name: '陕西省',value: 1926},{name: '吉林省',value: 149},{name: '福建省',value: 741},{name: '贵州省',value: 252},{name: '广东省',value: 1594},{name: '青海省',value: 4},{name: '西藏自治区',value: 1},{name: '四川省',value: 971},{name: '宁夏自治区',value: 255},{name: '海南省',value: 406},]</a:t>
            </a:r>
            <a:endParaRPr lang="zh-CN" altLang="en-US"/>
          </a:p>
          <a:p>
            <a:r>
              <a:rPr lang="zh-CN" altLang="en-US"/>
              <a:t> $.get("../china.json", "", (getJson)=&gt;{</a:t>
            </a:r>
            <a:endParaRPr lang="zh-CN" altLang="en-US"/>
          </a:p>
          <a:p>
            <a:r>
              <a:rPr lang="zh-CN" altLang="en-US"/>
              <a:t>echarts.registerMap('china', getJson)</a:t>
            </a:r>
            <a:endParaRPr lang="zh-CN" altLang="en-US"/>
          </a:p>
          <a:p>
            <a:r>
              <a:rPr lang="zh-CN" altLang="en-US"/>
              <a:t>      var option = {</a:t>
            </a:r>
            <a:endParaRPr lang="zh-CN" altLang="en-US"/>
          </a:p>
          <a:p>
            <a:r>
              <a:rPr lang="zh-CN" altLang="en-US"/>
              <a:t>        geo: {</a:t>
            </a:r>
            <a:endParaRPr lang="zh-CN" altLang="en-US"/>
          </a:p>
          <a:p>
            <a:r>
              <a:rPr lang="zh-CN" altLang="en-US"/>
              <a:t>            map: 'china',</a:t>
            </a:r>
            <a:endParaRPr lang="zh-CN" altLang="en-US"/>
          </a:p>
          <a:p>
            <a:r>
              <a:rPr lang="zh-CN" altLang="en-US"/>
              <a:t>            show: true,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legend:{},</a:t>
            </a:r>
            <a:endParaRPr lang="zh-CN" altLang="en-US"/>
          </a:p>
          <a:p>
            <a:r>
              <a:rPr lang="zh-CN" altLang="en-US"/>
              <a:t>        visualMap: {</a:t>
            </a:r>
            <a:endParaRPr lang="zh-CN" altLang="en-US"/>
          </a:p>
          <a:p>
            <a:r>
              <a:rPr lang="zh-CN" altLang="en-US"/>
              <a:t>          min: 0,</a:t>
            </a:r>
            <a:endParaRPr lang="zh-CN" altLang="en-US"/>
          </a:p>
          <a:p>
            <a:r>
              <a:rPr lang="zh-CN" altLang="en-US"/>
              <a:t>          max: 1000,</a:t>
            </a:r>
            <a:endParaRPr lang="zh-CN" altLang="en-US"/>
          </a:p>
          <a:p>
            <a:r>
              <a:rPr lang="zh-CN" altLang="en-US"/>
              <a:t>          left: 26,</a:t>
            </a:r>
            <a:endParaRPr lang="zh-CN" altLang="en-US"/>
          </a:p>
          <a:p>
            <a:r>
              <a:rPr lang="zh-CN" altLang="en-US"/>
              <a:t>          bottom: 45,</a:t>
            </a:r>
            <a:endParaRPr lang="zh-CN" altLang="en-US"/>
          </a:p>
          <a:p>
            <a:r>
              <a:rPr lang="zh-CN" altLang="en-US"/>
              <a:t>          showLabel: !0,</a:t>
            </a:r>
            <a:endParaRPr lang="zh-CN" altLang="en-US"/>
          </a:p>
          <a:p>
            <a:r>
              <a:rPr lang="zh-CN" altLang="en-US"/>
              <a:t>          text: ["高", "低"],</a:t>
            </a:r>
            <a:endParaRPr lang="zh-CN" altLang="en-US"/>
          </a:p>
          <a:p>
            <a:r>
              <a:rPr lang="zh-CN" altLang="en-US"/>
              <a:t>          pieces: [{</a:t>
            </a:r>
            <a:endParaRPr lang="zh-CN" altLang="en-US"/>
          </a:p>
          <a:p>
            <a:r>
              <a:rPr lang="zh-CN" altLang="en-US"/>
              <a:t>              gt: 2000,</a:t>
            </a:r>
            <a:endParaRPr lang="zh-CN" altLang="en-US"/>
          </a:p>
          <a:p>
            <a:r>
              <a:rPr lang="zh-CN" altLang="en-US"/>
              <a:t>              label: "&gt; 2000 万吨",</a:t>
            </a:r>
            <a:endParaRPr lang="zh-CN" altLang="en-US"/>
          </a:p>
          <a:p>
            <a:r>
              <a:rPr lang="zh-CN" altLang="en-US"/>
              <a:t>              color: "#7f1100"</a:t>
            </a:r>
            <a:endParaRPr lang="zh-CN" altLang="en-US"/>
          </a:p>
          <a:p>
            <a:r>
              <a:rPr lang="zh-CN" altLang="en-US"/>
              <a:t>          }, {</a:t>
            </a:r>
            <a:endParaRPr lang="zh-CN" altLang="en-US"/>
          </a:p>
          <a:p>
            <a:r>
              <a:rPr lang="zh-CN" altLang="en-US"/>
              <a:t>              gte: 1000,</a:t>
            </a:r>
            <a:endParaRPr lang="zh-CN" altLang="en-US"/>
          </a:p>
          <a:p>
            <a:r>
              <a:rPr lang="zh-CN" altLang="en-US"/>
              <a:t>            lte: 2000,</a:t>
            </a:r>
            <a:endParaRPr lang="zh-CN" altLang="en-US"/>
          </a:p>
          <a:p>
            <a:r>
              <a:rPr lang="zh-CN" altLang="en-US"/>
              <a:t>              label: "1000-2000万吨",</a:t>
            </a:r>
            <a:endParaRPr lang="zh-CN" altLang="en-US"/>
          </a:p>
          <a:p>
            <a:r>
              <a:rPr lang="zh-CN" altLang="en-US"/>
              <a:t>              color: "#ff5428"</a:t>
            </a:r>
            <a:endParaRPr lang="zh-CN" altLang="en-US"/>
          </a:p>
          <a:p>
            <a:r>
              <a:rPr lang="zh-CN" altLang="en-US"/>
              <a:t>          }, {</a:t>
            </a:r>
            <a:endParaRPr lang="zh-CN" altLang="en-US"/>
          </a:p>
          <a:p>
            <a:r>
              <a:rPr lang="zh-CN" altLang="en-US"/>
              <a:t>              gte: 100,</a:t>
            </a:r>
            <a:endParaRPr lang="zh-CN" altLang="en-US"/>
          </a:p>
          <a:p>
            <a:r>
              <a:rPr lang="zh-CN" altLang="en-US"/>
              <a:t>              lt: 1000,</a:t>
            </a:r>
            <a:endParaRPr lang="zh-CN" altLang="en-US"/>
          </a:p>
          <a:p>
            <a:r>
              <a:rPr lang="zh-CN" altLang="en-US"/>
              <a:t>              label: "100-1000万吨",</a:t>
            </a:r>
            <a:endParaRPr lang="zh-CN" altLang="en-US"/>
          </a:p>
          <a:p>
            <a:r>
              <a:rPr lang="zh-CN" altLang="en-US"/>
              <a:t>              color: "#ff8c71"</a:t>
            </a:r>
            <a:endParaRPr lang="zh-CN" altLang="en-US"/>
          </a:p>
          <a:p>
            <a:r>
              <a:rPr lang="zh-CN" altLang="en-US"/>
              <a:t>          }, {</a:t>
            </a:r>
            <a:endParaRPr lang="zh-CN" altLang="en-US"/>
          </a:p>
          <a:p>
            <a:r>
              <a:rPr lang="zh-CN" altLang="en-US"/>
              <a:t>              gt: 0,</a:t>
            </a:r>
            <a:endParaRPr lang="zh-CN" altLang="en-US"/>
          </a:p>
          <a:p>
            <a:r>
              <a:rPr lang="zh-CN" altLang="en-US"/>
              <a:t>              lt: 100,</a:t>
            </a:r>
            <a:endParaRPr lang="zh-CN" altLang="en-US"/>
          </a:p>
          <a:p>
            <a:r>
              <a:rPr lang="zh-CN" altLang="en-US"/>
              <a:t>              label: "0-100万吨",</a:t>
            </a:r>
            <a:endParaRPr lang="zh-CN" altLang="en-US"/>
          </a:p>
          <a:p>
            <a:r>
              <a:rPr lang="zh-CN" altLang="en-US"/>
              <a:t>              color: "#ffd768"</a:t>
            </a:r>
            <a:endParaRPr lang="zh-CN" altLang="en-US"/>
          </a:p>
          <a:p>
            <a:r>
              <a:rPr lang="zh-CN" altLang="en-US"/>
              <a:t>          }],</a:t>
            </a:r>
            <a:endParaRPr lang="zh-CN" altLang="en-US"/>
          </a:p>
          <a:p>
            <a:r>
              <a:rPr lang="zh-CN" altLang="en-US"/>
              <a:t>        },</a:t>
            </a:r>
            <a:endParaRPr lang="zh-CN" altLang="en-US"/>
          </a:p>
          <a:p>
            <a:r>
              <a:rPr lang="zh-CN" altLang="en-US"/>
              <a:t>        series: [{</a:t>
            </a:r>
            <a:endParaRPr lang="zh-CN" altLang="en-US"/>
          </a:p>
          <a:p>
            <a:r>
              <a:rPr lang="zh-CN" altLang="en-US"/>
              <a:t>          type: 'map',</a:t>
            </a:r>
            <a:endParaRPr lang="zh-CN" altLang="en-US"/>
          </a:p>
          <a:p>
            <a:r>
              <a:rPr lang="zh-CN" altLang="en-US"/>
              <a:t>          map: 'china',</a:t>
            </a:r>
            <a:endParaRPr lang="zh-CN" altLang="en-US"/>
          </a:p>
          <a:p>
            <a:r>
              <a:rPr lang="zh-CN" altLang="en-US"/>
              <a:t>          label: {</a:t>
            </a:r>
            <a:endParaRPr lang="zh-CN" altLang="en-US"/>
          </a:p>
          <a:p>
            <a:r>
              <a:rPr lang="zh-CN" altLang="en-US"/>
              <a:t>            normal: {</a:t>
            </a:r>
            <a:endParaRPr lang="zh-CN" altLang="en-US"/>
          </a:p>
          <a:p>
            <a:r>
              <a:rPr lang="zh-CN" altLang="en-US"/>
              <a:t>              formatter: function(para) {</a:t>
            </a:r>
            <a:endParaRPr lang="zh-CN" altLang="en-US"/>
          </a:p>
          <a:p>
            <a:r>
              <a:rPr lang="zh-CN" altLang="en-US"/>
              <a:t>                console.log(para)</a:t>
            </a:r>
            <a:endParaRPr lang="zh-CN" altLang="en-US"/>
          </a:p>
          <a:p>
            <a:r>
              <a:rPr lang="zh-CN" altLang="en-US"/>
              <a:t>                if(para.name.search(/自治区|省|行政区|市/) != -1) {</a:t>
            </a:r>
            <a:endParaRPr lang="zh-CN" altLang="en-US"/>
          </a:p>
          <a:p>
            <a:r>
              <a:rPr lang="zh-CN" altLang="en-US"/>
              <a:t>                  para.name = para.name.substr(0,2)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    return '{name|' + para.name + '}'</a:t>
            </a:r>
            <a:endParaRPr lang="zh-CN" altLang="en-US"/>
          </a:p>
          <a:p>
            <a:r>
              <a:rPr lang="zh-CN" altLang="en-US"/>
              <a:t>              },</a:t>
            </a:r>
            <a:endParaRPr lang="zh-CN" altLang="en-US"/>
          </a:p>
          <a:p>
            <a:r>
              <a:rPr lang="zh-CN" altLang="en-US"/>
              <a:t>              rich: {</a:t>
            </a:r>
            <a:endParaRPr lang="zh-CN" altLang="en-US"/>
          </a:p>
          <a:p>
            <a:r>
              <a:rPr lang="zh-CN" altLang="en-US"/>
              <a:t>                  name: {</a:t>
            </a:r>
            <a:endParaRPr lang="zh-CN" altLang="en-US"/>
          </a:p>
          <a:p>
            <a:r>
              <a:rPr lang="zh-CN" altLang="en-US"/>
              <a:t>                    fontSize: 11,</a:t>
            </a:r>
            <a:endParaRPr lang="zh-CN" altLang="en-US"/>
          </a:p>
          <a:p>
            <a:r>
              <a:rPr lang="zh-CN" altLang="en-US"/>
              <a:t>                    color: '#333333',</a:t>
            </a:r>
            <a:endParaRPr lang="zh-CN" altLang="en-US"/>
          </a:p>
          <a:p>
            <a:r>
              <a:rPr lang="zh-CN" altLang="en-US"/>
              <a:t>                    align: 'center',</a:t>
            </a:r>
            <a:endParaRPr lang="zh-CN" altLang="en-US"/>
          </a:p>
          <a:p>
            <a:r>
              <a:rPr lang="zh-CN" altLang="en-US"/>
              <a:t>                    lineHeight: 20</a:t>
            </a:r>
            <a:endParaRPr lang="zh-CN" altLang="en-US"/>
          </a:p>
          <a:p>
            <a:r>
              <a:rPr lang="zh-CN" altLang="en-US"/>
              <a:t>                  }</a:t>
            </a:r>
            <a:endParaRPr lang="zh-CN" altLang="en-US"/>
          </a:p>
          <a:p>
            <a:r>
              <a:rPr lang="zh-CN" altLang="en-US"/>
              <a:t>              },</a:t>
            </a:r>
            <a:endParaRPr lang="zh-CN" altLang="en-US"/>
          </a:p>
          <a:p>
            <a:r>
              <a:rPr lang="zh-CN" altLang="en-US"/>
              <a:t>              show: true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data:dataList</a:t>
            </a:r>
            <a:endParaRPr lang="zh-CN" altLang="en-US"/>
          </a:p>
          <a:p>
            <a:r>
              <a:rPr lang="zh-CN" altLang="en-US"/>
              <a:t>        }]</a:t>
            </a:r>
            <a:endParaRPr lang="zh-CN" altLang="en-US"/>
          </a:p>
          <a:p>
            <a:r>
              <a:rPr lang="zh-CN" altLang="en-US"/>
              <a:t>      };</a:t>
            </a:r>
            <a:endParaRPr lang="zh-CN" altLang="en-US"/>
          </a:p>
          <a:p>
            <a:r>
              <a:rPr lang="zh-CN" altLang="en-US"/>
              <a:t>        myChart.setOption(option)</a:t>
            </a:r>
            <a:endParaRPr lang="zh-CN" altLang="en-US"/>
          </a:p>
          <a:p>
            <a:r>
              <a:rPr lang="zh-CN" altLang="en-US"/>
              <a:t>    })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1.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xAxis: {</a:t>
            </a:r>
            <a:endParaRPr lang="zh-CN" altLang="en-US"/>
          </a:p>
          <a:p>
            <a:r>
              <a:rPr lang="zh-CN" altLang="en-US"/>
              <a:t>    data: ['2017-10-24', '2017-10-25', '2017-10-26', '2017-10-27']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yAxis: {},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type: 'candlestick',</a:t>
            </a:r>
            <a:endParaRPr lang="zh-CN" altLang="en-US"/>
          </a:p>
          <a:p>
            <a:r>
              <a:rPr lang="zh-CN" altLang="en-US"/>
              <a:t>      data: [</a:t>
            </a:r>
            <a:endParaRPr lang="zh-CN" altLang="en-US"/>
          </a:p>
          <a:p>
            <a:r>
              <a:rPr lang="zh-CN" altLang="en-US"/>
              <a:t>        [20, 34, 10, 38],</a:t>
            </a:r>
            <a:endParaRPr lang="zh-CN" altLang="en-US"/>
          </a:p>
          <a:p>
            <a:r>
              <a:rPr lang="zh-CN" altLang="en-US"/>
              <a:t>        [40, 35, 30, 50],</a:t>
            </a:r>
            <a:endParaRPr lang="zh-CN" altLang="en-US"/>
          </a:p>
          <a:p>
            <a:r>
              <a:rPr lang="zh-CN" altLang="en-US"/>
              <a:t>        [31, 38, 33, 44],</a:t>
            </a:r>
            <a:endParaRPr lang="zh-CN" altLang="en-US"/>
          </a:p>
          <a:p>
            <a:r>
              <a:rPr lang="zh-CN" altLang="en-US"/>
              <a:t>        [38, 15, 5, 42]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3.</a:t>
            </a:r>
            <a:endParaRPr lang="zh-CN" altLang="en-US"/>
          </a:p>
          <a:p>
            <a:r>
              <a:rPr lang="zh-CN" altLang="en-US"/>
              <a:t>const data = {name: '根',children: [{name: '枝叶1',children: [{name: '枝叶1-1',children: [{ name: '枝叶1-1-1', value: 721 },{ name: '枝叶1-1-2', value: 4294 }]},{name: '枝叶1-2',value: 3322}]},{name: '枝叶二',children: [{ name: '枝叶2-1', value: 8833 },{ name: '枝叶2-2', value: 1732 },{ name: '枝叶2-3', value: 3623 }]},{name: '枝叶三',children: [{ name: '枝叶3-1', value: 1616 },{ name: '枝叶3-2', value: 1027 },{name: '枝叶3-3',children: [{ name: '枝叶3-3-1', value: 593 },{ name: '枝叶3-3-2', value: 330 },{ name: '枝叶3-3-3', value: 287 },{ name: '枝叶3-3-4', value: 277 },]}]}]}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          series: [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type: 'tree',</a:t>
            </a:r>
            <a:endParaRPr lang="zh-CN" altLang="en-US"/>
          </a:p>
          <a:p>
            <a:r>
              <a:rPr lang="zh-CN" altLang="en-US"/>
              <a:t>                name: 'tree1',</a:t>
            </a:r>
            <a:endParaRPr lang="zh-CN" altLang="en-US"/>
          </a:p>
          <a:p>
            <a:r>
              <a:rPr lang="zh-CN" altLang="en-US"/>
              <a:t>                data: [data],</a:t>
            </a:r>
            <a:endParaRPr lang="zh-CN" altLang="en-US"/>
          </a:p>
          <a:p>
            <a:r>
              <a:rPr lang="zh-CN" altLang="en-US"/>
              <a:t>                symbolSize: 7,</a:t>
            </a:r>
            <a:endParaRPr lang="zh-CN" altLang="en-US"/>
          </a:p>
          <a:p>
            <a:r>
              <a:rPr lang="zh-CN" altLang="en-US"/>
              <a:t>                edgeShape: 'polyline',</a:t>
            </a:r>
            <a:endParaRPr lang="zh-CN" altLang="en-US"/>
          </a:p>
          <a:p>
            <a:r>
              <a:rPr lang="zh-CN" altLang="en-US"/>
              <a:t>                edgeForkPosition: '63%',</a:t>
            </a:r>
            <a:endParaRPr lang="zh-CN" altLang="en-US"/>
          </a:p>
          <a:p>
            <a:r>
              <a:rPr lang="zh-CN" altLang="en-US"/>
              <a:t>                // initialTreeDepth: 3,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    width: 2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    label: {</a:t>
            </a:r>
            <a:endParaRPr lang="zh-CN" altLang="en-US"/>
          </a:p>
          <a:p>
            <a:r>
              <a:rPr lang="zh-CN" altLang="en-US"/>
              <a:t>                    backgroundColor: '#fff',</a:t>
            </a:r>
            <a:endParaRPr lang="zh-CN" altLang="en-US"/>
          </a:p>
          <a:p>
            <a:r>
              <a:rPr lang="zh-CN" altLang="en-US"/>
              <a:t>                    position: 'left',</a:t>
            </a:r>
            <a:endParaRPr lang="zh-CN" altLang="en-US"/>
          </a:p>
          <a:p>
            <a:r>
              <a:rPr lang="zh-CN" altLang="en-US"/>
              <a:t>                    verticalAlign: 'middle',</a:t>
            </a:r>
            <a:endParaRPr lang="zh-CN" altLang="en-US"/>
          </a:p>
          <a:p>
            <a:r>
              <a:rPr lang="zh-CN" altLang="en-US"/>
              <a:t>                    align: 'right'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    leaves: {</a:t>
            </a:r>
            <a:endParaRPr lang="zh-CN" altLang="en-US"/>
          </a:p>
          <a:p>
            <a:r>
              <a:rPr lang="zh-CN" altLang="en-US"/>
              <a:t>                    label: {</a:t>
            </a:r>
            <a:endParaRPr lang="zh-CN" altLang="en-US"/>
          </a:p>
          <a:p>
            <a:r>
              <a:rPr lang="zh-CN" altLang="en-US"/>
              <a:t>                        position: 'right',</a:t>
            </a:r>
            <a:endParaRPr lang="zh-CN" altLang="en-US"/>
          </a:p>
          <a:p>
            <a:r>
              <a:rPr lang="zh-CN" altLang="en-US"/>
              <a:t>                        verticalAlign: 'middle',</a:t>
            </a:r>
            <a:endParaRPr lang="zh-CN" altLang="en-US"/>
          </a:p>
          <a:p>
            <a:r>
              <a:rPr lang="zh-CN" altLang="en-US"/>
              <a:t>                        align: 'left'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}]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4.</a:t>
            </a:r>
            <a:endParaRPr lang="zh-CN" altLang="en-US"/>
          </a:p>
          <a:p>
            <a:r>
              <a:rPr lang="zh-CN" altLang="en-US"/>
              <a:t> var    option = {</a:t>
            </a:r>
            <a:endParaRPr lang="zh-CN" altLang="en-US"/>
          </a:p>
          <a:p>
            <a:r>
              <a:rPr lang="zh-CN" altLang="en-US"/>
              <a:t>  legend: {</a:t>
            </a:r>
            <a:endParaRPr lang="zh-CN" altLang="en-US"/>
          </a:p>
          <a:p>
            <a:r>
              <a:rPr lang="zh-CN" altLang="en-US"/>
              <a:t>    data: ['Show', 'Click', 'Visit', 'Inquiry', 'Order']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name: 'Funnel',</a:t>
            </a:r>
            <a:endParaRPr lang="zh-CN" altLang="en-US"/>
          </a:p>
          <a:p>
            <a:r>
              <a:rPr lang="zh-CN" altLang="en-US"/>
              <a:t>      type: 'funnel',</a:t>
            </a:r>
            <a:endParaRPr lang="zh-CN" altLang="en-US"/>
          </a:p>
          <a:p>
            <a:r>
              <a:rPr lang="zh-CN" altLang="en-US"/>
              <a:t>      left: '10%',</a:t>
            </a:r>
            <a:endParaRPr lang="zh-CN" altLang="en-US"/>
          </a:p>
          <a:p>
            <a:r>
              <a:rPr lang="zh-CN" altLang="en-US"/>
              <a:t>      width: '80%',</a:t>
            </a:r>
            <a:endParaRPr lang="zh-CN" altLang="en-US"/>
          </a:p>
          <a:p>
            <a:r>
              <a:rPr lang="zh-CN" altLang="en-US"/>
              <a:t>      min: 0,</a:t>
            </a:r>
            <a:endParaRPr lang="zh-CN" altLang="en-US"/>
          </a:p>
          <a:p>
            <a:r>
              <a:rPr lang="zh-CN" altLang="en-US"/>
              <a:t>      max: 100,</a:t>
            </a:r>
            <a:endParaRPr lang="zh-CN" altLang="en-US"/>
          </a:p>
          <a:p>
            <a:r>
              <a:rPr lang="zh-CN" altLang="en-US"/>
              <a:t>      minSize: '0%',</a:t>
            </a:r>
            <a:endParaRPr lang="zh-CN" altLang="en-US"/>
          </a:p>
          <a:p>
            <a:r>
              <a:rPr lang="zh-CN" altLang="en-US"/>
              <a:t>      maxSize: '100%',</a:t>
            </a:r>
            <a:endParaRPr lang="zh-CN" altLang="en-US"/>
          </a:p>
          <a:p>
            <a:r>
              <a:rPr lang="zh-CN" altLang="en-US"/>
              <a:t>      sort: 'descending',</a:t>
            </a:r>
            <a:endParaRPr lang="zh-CN" altLang="en-US"/>
          </a:p>
          <a:p>
            <a:r>
              <a:rPr lang="zh-CN" altLang="en-US"/>
              <a:t>      gap: 2,</a:t>
            </a:r>
            <a:endParaRPr lang="zh-CN" altLang="en-US"/>
          </a:p>
          <a:p>
            <a:r>
              <a:rPr lang="zh-CN" altLang="en-US"/>
              <a:t>      label: {</a:t>
            </a:r>
            <a:endParaRPr lang="zh-CN" altLang="en-US"/>
          </a:p>
          <a:p>
            <a:r>
              <a:rPr lang="zh-CN" altLang="en-US"/>
              <a:t>        show: true,</a:t>
            </a:r>
            <a:endParaRPr lang="zh-CN" altLang="en-US"/>
          </a:p>
          <a:p>
            <a:r>
              <a:rPr lang="zh-CN" altLang="en-US"/>
              <a:t>        position: 'inside'</a:t>
            </a:r>
            <a:endParaRPr lang="zh-CN" altLang="en-US"/>
          </a:p>
          <a:p>
            <a:r>
              <a:rPr lang="zh-CN" altLang="en-US"/>
              <a:t>      },</a:t>
            </a:r>
            <a:endParaRPr lang="zh-CN" altLang="en-US"/>
          </a:p>
          <a:p>
            <a:r>
              <a:rPr lang="zh-CN" altLang="en-US"/>
              <a:t>      itemStyle: {</a:t>
            </a:r>
            <a:endParaRPr lang="zh-CN" altLang="en-US"/>
          </a:p>
          <a:p>
            <a:r>
              <a:rPr lang="zh-CN" altLang="en-US"/>
              <a:t>        borderColor: '#fff',</a:t>
            </a:r>
            <a:endParaRPr lang="zh-CN" altLang="en-US"/>
          </a:p>
          <a:p>
            <a:r>
              <a:rPr lang="zh-CN" altLang="en-US"/>
              <a:t>        borderWidth: 1</a:t>
            </a:r>
            <a:endParaRPr lang="zh-CN" altLang="en-US"/>
          </a:p>
          <a:p>
            <a:r>
              <a:rPr lang="zh-CN" altLang="en-US"/>
              <a:t>      },</a:t>
            </a:r>
            <a:endParaRPr lang="zh-CN" altLang="en-US"/>
          </a:p>
          <a:p>
            <a:r>
              <a:rPr lang="zh-CN" altLang="en-US"/>
              <a:t>      data: [</a:t>
            </a:r>
            <a:endParaRPr lang="zh-CN" altLang="en-US"/>
          </a:p>
          <a:p>
            <a:r>
              <a:rPr lang="zh-CN" altLang="en-US"/>
              <a:t>        { value: 60, name: 'Visit' },</a:t>
            </a:r>
            <a:endParaRPr lang="zh-CN" altLang="en-US"/>
          </a:p>
          <a:p>
            <a:r>
              <a:rPr lang="zh-CN" altLang="en-US"/>
              <a:t>        { value: 40, name: 'Inquiry' },</a:t>
            </a:r>
            <a:endParaRPr lang="zh-CN" altLang="en-US"/>
          </a:p>
          <a:p>
            <a:r>
              <a:rPr lang="zh-CN" altLang="en-US"/>
              <a:t>        { value: 20, name: 'Order' },</a:t>
            </a:r>
            <a:endParaRPr lang="zh-CN" altLang="en-US"/>
          </a:p>
          <a:p>
            <a:r>
              <a:rPr lang="zh-CN" altLang="en-US"/>
              <a:t>        { value: 80, name: 'Click' },</a:t>
            </a:r>
            <a:endParaRPr lang="zh-CN" altLang="en-US"/>
          </a:p>
          <a:p>
            <a:r>
              <a:rPr lang="zh-CN" altLang="en-US"/>
              <a:t>        { value: 100, name: 'Show' }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1.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xAxis: {</a:t>
            </a:r>
            <a:endParaRPr lang="zh-CN" altLang="en-US"/>
          </a:p>
          <a:p>
            <a:r>
              <a:rPr lang="zh-CN" altLang="en-US"/>
              <a:t>    data: ['2017-10-24', '2017-10-25', '2017-10-26', '2017-10-27']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yAxis: {},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type: 'candlestick',</a:t>
            </a:r>
            <a:endParaRPr lang="zh-CN" altLang="en-US"/>
          </a:p>
          <a:p>
            <a:r>
              <a:rPr lang="zh-CN" altLang="en-US"/>
              <a:t>      data: [</a:t>
            </a:r>
            <a:endParaRPr lang="zh-CN" altLang="en-US"/>
          </a:p>
          <a:p>
            <a:r>
              <a:rPr lang="zh-CN" altLang="en-US"/>
              <a:t>        [20, 34, 10, 38],</a:t>
            </a:r>
            <a:endParaRPr lang="zh-CN" altLang="en-US"/>
          </a:p>
          <a:p>
            <a:r>
              <a:rPr lang="zh-CN" altLang="en-US"/>
              <a:t>        [40, 35, 30, 50],</a:t>
            </a:r>
            <a:endParaRPr lang="zh-CN" altLang="en-US"/>
          </a:p>
          <a:p>
            <a:r>
              <a:rPr lang="zh-CN" altLang="en-US"/>
              <a:t>        [31, 38, 33, 44],</a:t>
            </a:r>
            <a:endParaRPr lang="zh-CN" altLang="en-US"/>
          </a:p>
          <a:p>
            <a:r>
              <a:rPr lang="zh-CN" altLang="en-US"/>
              <a:t>        [38, 15, 5, 42]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3.</a:t>
            </a:r>
            <a:endParaRPr lang="zh-CN" altLang="en-US"/>
          </a:p>
          <a:p>
            <a:r>
              <a:rPr lang="zh-CN" altLang="en-US"/>
              <a:t>const data = {name: '根',children: [{name: '枝叶1',children: [{name: '枝叶1-1',children: [{ name: '枝叶1-1-1', value: 721 },{ name: '枝叶1-1-2', value: 4294 }]},{name: '枝叶1-2',value: 3322}]},{name: '枝叶二',children: [{ name: '枝叶2-1', value: 8833 },{ name: '枝叶2-2', value: 1732 },{ name: '枝叶2-3', value: 3623 }]},{name: '枝叶三',children: [{ name: '枝叶3-1', value: 1616 },{ name: '枝叶3-2', value: 1027 },{name: '枝叶3-3',children: [{ name: '枝叶3-3-1', value: 593 },{ name: '枝叶3-3-2', value: 330 },{ name: '枝叶3-3-3', value: 287 },{ name: '枝叶3-3-4', value: 277 },]}]}]}</a:t>
            </a:r>
            <a:endParaRPr lang="zh-CN" altLang="en-US"/>
          </a:p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          series: [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type: 'tree',</a:t>
            </a:r>
            <a:endParaRPr lang="zh-CN" altLang="en-US"/>
          </a:p>
          <a:p>
            <a:r>
              <a:rPr lang="zh-CN" altLang="en-US"/>
              <a:t>                name: 'tree1',</a:t>
            </a:r>
            <a:endParaRPr lang="zh-CN" altLang="en-US"/>
          </a:p>
          <a:p>
            <a:r>
              <a:rPr lang="zh-CN" altLang="en-US"/>
              <a:t>                data: [data],</a:t>
            </a:r>
            <a:endParaRPr lang="zh-CN" altLang="en-US"/>
          </a:p>
          <a:p>
            <a:r>
              <a:rPr lang="zh-CN" altLang="en-US"/>
              <a:t>                symbolSize: 7,</a:t>
            </a:r>
            <a:endParaRPr lang="zh-CN" altLang="en-US"/>
          </a:p>
          <a:p>
            <a:r>
              <a:rPr lang="zh-CN" altLang="en-US"/>
              <a:t>                edgeShape: 'polyline',</a:t>
            </a:r>
            <a:endParaRPr lang="zh-CN" altLang="en-US"/>
          </a:p>
          <a:p>
            <a:r>
              <a:rPr lang="zh-CN" altLang="en-US"/>
              <a:t>                edgeForkPosition: '63%',</a:t>
            </a:r>
            <a:endParaRPr lang="zh-CN" altLang="en-US"/>
          </a:p>
          <a:p>
            <a:r>
              <a:rPr lang="zh-CN" altLang="en-US"/>
              <a:t>                // initialTreeDepth: 3,</a:t>
            </a:r>
            <a:endParaRPr lang="zh-CN" altLang="en-US"/>
          </a:p>
          <a:p>
            <a:r>
              <a:rPr lang="zh-CN" altLang="en-US"/>
              <a:t>                lineStyle: {</a:t>
            </a:r>
            <a:endParaRPr lang="zh-CN" altLang="en-US"/>
          </a:p>
          <a:p>
            <a:r>
              <a:rPr lang="zh-CN" altLang="en-US"/>
              <a:t>                    width: 2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    label: {</a:t>
            </a:r>
            <a:endParaRPr lang="zh-CN" altLang="en-US"/>
          </a:p>
          <a:p>
            <a:r>
              <a:rPr lang="zh-CN" altLang="en-US"/>
              <a:t>                    backgroundColor: '#fff',</a:t>
            </a:r>
            <a:endParaRPr lang="zh-CN" altLang="en-US"/>
          </a:p>
          <a:p>
            <a:r>
              <a:rPr lang="zh-CN" altLang="en-US"/>
              <a:t>                    position: 'left',</a:t>
            </a:r>
            <a:endParaRPr lang="zh-CN" altLang="en-US"/>
          </a:p>
          <a:p>
            <a:r>
              <a:rPr lang="zh-CN" altLang="en-US"/>
              <a:t>                    verticalAlign: 'middle',</a:t>
            </a:r>
            <a:endParaRPr lang="zh-CN" altLang="en-US"/>
          </a:p>
          <a:p>
            <a:r>
              <a:rPr lang="zh-CN" altLang="en-US"/>
              <a:t>                    align: 'right'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    leaves: {</a:t>
            </a:r>
            <a:endParaRPr lang="zh-CN" altLang="en-US"/>
          </a:p>
          <a:p>
            <a:r>
              <a:rPr lang="zh-CN" altLang="en-US"/>
              <a:t>                    label: {</a:t>
            </a:r>
            <a:endParaRPr lang="zh-CN" altLang="en-US"/>
          </a:p>
          <a:p>
            <a:r>
              <a:rPr lang="zh-CN" altLang="en-US"/>
              <a:t>                        position: 'right',</a:t>
            </a:r>
            <a:endParaRPr lang="zh-CN" altLang="en-US"/>
          </a:p>
          <a:p>
            <a:r>
              <a:rPr lang="zh-CN" altLang="en-US"/>
              <a:t>                        verticalAlign: 'middle',</a:t>
            </a:r>
            <a:endParaRPr lang="zh-CN" altLang="en-US"/>
          </a:p>
          <a:p>
            <a:r>
              <a:rPr lang="zh-CN" altLang="en-US"/>
              <a:t>                        align: 'left'</a:t>
            </a:r>
            <a:endParaRPr lang="zh-CN" altLang="en-US"/>
          </a:p>
          <a:p>
            <a:r>
              <a:rPr lang="zh-CN" altLang="en-US"/>
              <a:t>                    }</a:t>
            </a:r>
            <a:endParaRPr lang="zh-CN" altLang="en-US"/>
          </a:p>
          <a:p>
            <a:r>
              <a:rPr lang="zh-CN" altLang="en-US"/>
              <a:t>                },</a:t>
            </a:r>
            <a:endParaRPr lang="zh-CN" altLang="en-US"/>
          </a:p>
          <a:p>
            <a:r>
              <a:rPr lang="zh-CN" altLang="en-US"/>
              <a:t>            }]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4.</a:t>
            </a:r>
            <a:endParaRPr lang="zh-CN" altLang="en-US"/>
          </a:p>
          <a:p>
            <a:r>
              <a:rPr lang="zh-CN" altLang="en-US"/>
              <a:t> var    option = {</a:t>
            </a:r>
            <a:endParaRPr lang="zh-CN" altLang="en-US"/>
          </a:p>
          <a:p>
            <a:r>
              <a:rPr lang="zh-CN" altLang="en-US"/>
              <a:t>  legend: {</a:t>
            </a:r>
            <a:endParaRPr lang="zh-CN" altLang="en-US"/>
          </a:p>
          <a:p>
            <a:r>
              <a:rPr lang="zh-CN" altLang="en-US"/>
              <a:t>    data: ['Show', 'Click', 'Visit', 'Inquiry', 'Order']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name: 'Funnel',</a:t>
            </a:r>
            <a:endParaRPr lang="zh-CN" altLang="en-US"/>
          </a:p>
          <a:p>
            <a:r>
              <a:rPr lang="zh-CN" altLang="en-US"/>
              <a:t>      type: 'funnel',</a:t>
            </a:r>
            <a:endParaRPr lang="zh-CN" altLang="en-US"/>
          </a:p>
          <a:p>
            <a:r>
              <a:rPr lang="zh-CN" altLang="en-US"/>
              <a:t>      left: '10%',</a:t>
            </a:r>
            <a:endParaRPr lang="zh-CN" altLang="en-US"/>
          </a:p>
          <a:p>
            <a:r>
              <a:rPr lang="zh-CN" altLang="en-US"/>
              <a:t>      width: '80%',</a:t>
            </a:r>
            <a:endParaRPr lang="zh-CN" altLang="en-US"/>
          </a:p>
          <a:p>
            <a:r>
              <a:rPr lang="zh-CN" altLang="en-US"/>
              <a:t>      min: 0,</a:t>
            </a:r>
            <a:endParaRPr lang="zh-CN" altLang="en-US"/>
          </a:p>
          <a:p>
            <a:r>
              <a:rPr lang="zh-CN" altLang="en-US"/>
              <a:t>      max: 100,</a:t>
            </a:r>
            <a:endParaRPr lang="zh-CN" altLang="en-US"/>
          </a:p>
          <a:p>
            <a:r>
              <a:rPr lang="zh-CN" altLang="en-US"/>
              <a:t>      minSize: '0%',</a:t>
            </a:r>
            <a:endParaRPr lang="zh-CN" altLang="en-US"/>
          </a:p>
          <a:p>
            <a:r>
              <a:rPr lang="zh-CN" altLang="en-US"/>
              <a:t>      maxSize: '100%',</a:t>
            </a:r>
            <a:endParaRPr lang="zh-CN" altLang="en-US"/>
          </a:p>
          <a:p>
            <a:r>
              <a:rPr lang="zh-CN" altLang="en-US"/>
              <a:t>      sort: 'descending',</a:t>
            </a:r>
            <a:endParaRPr lang="zh-CN" altLang="en-US"/>
          </a:p>
          <a:p>
            <a:r>
              <a:rPr lang="zh-CN" altLang="en-US"/>
              <a:t>      gap: 2,</a:t>
            </a:r>
            <a:endParaRPr lang="zh-CN" altLang="en-US"/>
          </a:p>
          <a:p>
            <a:r>
              <a:rPr lang="zh-CN" altLang="en-US"/>
              <a:t>      label: {</a:t>
            </a:r>
            <a:endParaRPr lang="zh-CN" altLang="en-US"/>
          </a:p>
          <a:p>
            <a:r>
              <a:rPr lang="zh-CN" altLang="en-US"/>
              <a:t>        show: true,</a:t>
            </a:r>
            <a:endParaRPr lang="zh-CN" altLang="en-US"/>
          </a:p>
          <a:p>
            <a:r>
              <a:rPr lang="zh-CN" altLang="en-US"/>
              <a:t>        position: 'inside'</a:t>
            </a:r>
            <a:endParaRPr lang="zh-CN" altLang="en-US"/>
          </a:p>
          <a:p>
            <a:r>
              <a:rPr lang="zh-CN" altLang="en-US"/>
              <a:t>      },</a:t>
            </a:r>
            <a:endParaRPr lang="zh-CN" altLang="en-US"/>
          </a:p>
          <a:p>
            <a:r>
              <a:rPr lang="zh-CN" altLang="en-US"/>
              <a:t>      itemStyle: {</a:t>
            </a:r>
            <a:endParaRPr lang="zh-CN" altLang="en-US"/>
          </a:p>
          <a:p>
            <a:r>
              <a:rPr lang="zh-CN" altLang="en-US"/>
              <a:t>        borderColor: '#fff',</a:t>
            </a:r>
            <a:endParaRPr lang="zh-CN" altLang="en-US"/>
          </a:p>
          <a:p>
            <a:r>
              <a:rPr lang="zh-CN" altLang="en-US"/>
              <a:t>        borderWidth: 1</a:t>
            </a:r>
            <a:endParaRPr lang="zh-CN" altLang="en-US"/>
          </a:p>
          <a:p>
            <a:r>
              <a:rPr lang="zh-CN" altLang="en-US"/>
              <a:t>      },</a:t>
            </a:r>
            <a:endParaRPr lang="zh-CN" altLang="en-US"/>
          </a:p>
          <a:p>
            <a:r>
              <a:rPr lang="zh-CN" altLang="en-US"/>
              <a:t>      data: [</a:t>
            </a:r>
            <a:endParaRPr lang="zh-CN" altLang="en-US"/>
          </a:p>
          <a:p>
            <a:r>
              <a:rPr lang="zh-CN" altLang="en-US"/>
              <a:t>        { value: 60, name: 'Visit' },</a:t>
            </a:r>
            <a:endParaRPr lang="zh-CN" altLang="en-US"/>
          </a:p>
          <a:p>
            <a:r>
              <a:rPr lang="zh-CN" altLang="en-US"/>
              <a:t>        { value: 40, name: 'Inquiry' },</a:t>
            </a:r>
            <a:endParaRPr lang="zh-CN" altLang="en-US"/>
          </a:p>
          <a:p>
            <a:r>
              <a:rPr lang="zh-CN" altLang="en-US"/>
              <a:t>        { value: 20, name: 'Order' },</a:t>
            </a:r>
            <a:endParaRPr lang="zh-CN" altLang="en-US"/>
          </a:p>
          <a:p>
            <a:r>
              <a:rPr lang="zh-CN" altLang="en-US"/>
              <a:t>        { value: 80, name: 'Click' },</a:t>
            </a:r>
            <a:endParaRPr lang="zh-CN" altLang="en-US"/>
          </a:p>
          <a:p>
            <a:r>
              <a:rPr lang="zh-CN" altLang="en-US"/>
              <a:t>        { value: 100, name: 'Show' }</a:t>
            </a:r>
            <a:endParaRPr lang="zh-CN" altLang="en-US"/>
          </a:p>
          <a:p>
            <a:r>
              <a:rPr lang="zh-CN" altLang="en-US"/>
              <a:t>      ]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option = {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type: 'scatter',</a:t>
            </a:r>
            <a:endParaRPr lang="zh-CN" altLang="en-US"/>
          </a:p>
          <a:p>
            <a:r>
              <a:rPr lang="zh-CN" altLang="en-US"/>
              <a:t>      data: [[0, 0]],</a:t>
            </a:r>
            <a:endParaRPr lang="zh-CN" altLang="en-US"/>
          </a:p>
          <a:p>
            <a:r>
              <a:rPr lang="zh-CN" altLang="en-US"/>
              <a:t>      symbolSize: 1,</a:t>
            </a:r>
            <a:endParaRPr lang="zh-CN" altLang="en-US"/>
          </a:p>
          <a:p>
            <a:r>
              <a:rPr lang="zh-CN" altLang="en-US"/>
              <a:t>      label: {</a:t>
            </a:r>
            <a:endParaRPr lang="zh-CN" altLang="en-US"/>
          </a:p>
          <a:p>
            <a:r>
              <a:rPr lang="zh-CN" altLang="en-US"/>
              <a:t>        show: true,</a:t>
            </a:r>
            <a:endParaRPr lang="zh-CN" altLang="en-US"/>
          </a:p>
          <a:p>
            <a:r>
              <a:rPr lang="zh-CN" altLang="en-US"/>
              <a:t>        formatter: [</a:t>
            </a:r>
            <a:endParaRPr lang="zh-CN" altLang="en-US"/>
          </a:p>
          <a:p>
            <a:r>
              <a:rPr lang="zh-CN" altLang="en-US"/>
              <a:t>          '水果超市{term|香蕉和苹果}, 在',</a:t>
            </a:r>
            <a:endParaRPr lang="zh-CN" altLang="en-US"/>
          </a:p>
          <a:p>
            <a:r>
              <a:rPr lang="zh-CN" altLang="en-US"/>
              <a:t>          '水果便宜卖了.',</a:t>
            </a:r>
            <a:endParaRPr lang="zh-CN" altLang="en-US"/>
          </a:p>
          <a:p>
            <a:r>
              <a:rPr lang="zh-CN" altLang="en-US"/>
              <a:t>          '{fragment1|一个苹果} {fragment2|两个香蕉}',</a:t>
            </a:r>
            <a:endParaRPr lang="zh-CN" altLang="en-US"/>
          </a:p>
          <a:p>
            <a:r>
              <a:rPr lang="zh-CN" altLang="en-US"/>
              <a:t>          '多吃水果，多喝热水.'</a:t>
            </a:r>
            <a:endParaRPr lang="zh-CN" altLang="en-US"/>
          </a:p>
          <a:p>
            <a:r>
              <a:rPr lang="zh-CN" altLang="en-US"/>
              <a:t>        ].join('\n'),</a:t>
            </a:r>
            <a:endParaRPr lang="zh-CN" altLang="en-US"/>
          </a:p>
          <a:p>
            <a:r>
              <a:rPr lang="zh-CN" altLang="en-US"/>
              <a:t>        backgroundColor: '#eee',</a:t>
            </a:r>
            <a:endParaRPr lang="zh-CN" altLang="en-US"/>
          </a:p>
          <a:p>
            <a:r>
              <a:rPr lang="zh-CN" altLang="en-US"/>
              <a:t>        // borderColor: '#333',</a:t>
            </a:r>
            <a:endParaRPr lang="zh-CN" altLang="en-US"/>
          </a:p>
          <a:p>
            <a:r>
              <a:rPr lang="zh-CN" altLang="en-US"/>
              <a:t>        borderColor: 'rgb(199,86,83)',</a:t>
            </a:r>
            <a:endParaRPr lang="zh-CN" altLang="en-US"/>
          </a:p>
          <a:p>
            <a:r>
              <a:rPr lang="zh-CN" altLang="en-US"/>
              <a:t>        borderWidth: 2,</a:t>
            </a:r>
            <a:endParaRPr lang="zh-CN" altLang="en-US"/>
          </a:p>
          <a:p>
            <a:r>
              <a:rPr lang="zh-CN" altLang="en-US"/>
              <a:t>        borderRadius: 5,</a:t>
            </a:r>
            <a:endParaRPr lang="zh-CN" altLang="en-US"/>
          </a:p>
          <a:p>
            <a:r>
              <a:rPr lang="zh-CN" altLang="en-US"/>
              <a:t>        padding: 10,</a:t>
            </a:r>
            <a:endParaRPr lang="zh-CN" altLang="en-US"/>
          </a:p>
          <a:p>
            <a:r>
              <a:rPr lang="zh-CN" altLang="en-US"/>
              <a:t>        color: '#000',</a:t>
            </a:r>
            <a:endParaRPr lang="zh-CN" altLang="en-US"/>
          </a:p>
          <a:p>
            <a:r>
              <a:rPr lang="zh-CN" altLang="en-US"/>
              <a:t>        fontSize: 14,</a:t>
            </a:r>
            <a:endParaRPr lang="zh-CN" altLang="en-US"/>
          </a:p>
          <a:p>
            <a:r>
              <a:rPr lang="zh-CN" altLang="en-US"/>
              <a:t>        shadowBlur: 3,</a:t>
            </a:r>
            <a:endParaRPr lang="zh-CN" altLang="en-US"/>
          </a:p>
          <a:p>
            <a:r>
              <a:rPr lang="zh-CN" altLang="en-US"/>
              <a:t>        shadowColor: '#888',</a:t>
            </a:r>
            <a:endParaRPr lang="zh-CN" altLang="en-US"/>
          </a:p>
          <a:p>
            <a:r>
              <a:rPr lang="zh-CN" altLang="en-US"/>
              <a:t>        shadowOffsetX: 0,</a:t>
            </a:r>
            <a:endParaRPr lang="zh-CN" altLang="en-US"/>
          </a:p>
          <a:p>
            <a:r>
              <a:rPr lang="zh-CN" altLang="en-US"/>
              <a:t>        shadowOffsetY: 3,</a:t>
            </a:r>
            <a:endParaRPr lang="zh-CN" altLang="en-US"/>
          </a:p>
          <a:p>
            <a:r>
              <a:rPr lang="zh-CN" altLang="en-US"/>
              <a:t>        lineHeight: 30,</a:t>
            </a:r>
            <a:endParaRPr lang="zh-CN" altLang="en-US"/>
          </a:p>
          <a:p>
            <a:r>
              <a:rPr lang="zh-CN" altLang="en-US"/>
              <a:t>        rich: {</a:t>
            </a:r>
            <a:endParaRPr lang="zh-CN" altLang="en-US"/>
          </a:p>
          <a:p>
            <a:r>
              <a:rPr lang="zh-CN" altLang="en-US"/>
              <a:t>          term: {</a:t>
            </a:r>
            <a:endParaRPr lang="zh-CN" altLang="en-US"/>
          </a:p>
          <a:p>
            <a:r>
              <a:rPr lang="zh-CN" altLang="en-US"/>
              <a:t>            fontSize: 18,</a:t>
            </a:r>
            <a:endParaRPr lang="zh-CN" altLang="en-US"/>
          </a:p>
          <a:p>
            <a:r>
              <a:rPr lang="zh-CN" altLang="en-US"/>
              <a:t>            color: 'rgb(199,86,83)'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fragment1: {</a:t>
            </a:r>
            <a:endParaRPr lang="zh-CN" altLang="en-US"/>
          </a:p>
          <a:p>
            <a:r>
              <a:rPr lang="zh-CN" altLang="en-US"/>
              <a:t>            backgroundColor: '#000',</a:t>
            </a:r>
            <a:endParaRPr lang="zh-CN" altLang="en-US"/>
          </a:p>
          <a:p>
            <a:r>
              <a:rPr lang="zh-CN" altLang="en-US"/>
              <a:t>            color: 'yellow',</a:t>
            </a:r>
            <a:endParaRPr lang="zh-CN" altLang="en-US"/>
          </a:p>
          <a:p>
            <a:r>
              <a:rPr lang="zh-CN" altLang="en-US"/>
              <a:t>            padding: 5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fragment2: {</a:t>
            </a:r>
            <a:endParaRPr lang="zh-CN" altLang="en-US"/>
          </a:p>
          <a:p>
            <a:r>
              <a:rPr lang="zh-CN" altLang="en-US"/>
              <a:t>            backgroundColor: '#339911',</a:t>
            </a:r>
            <a:endParaRPr lang="zh-CN" altLang="en-US"/>
          </a:p>
          <a:p>
            <a:r>
              <a:rPr lang="zh-CN" altLang="en-US"/>
              <a:t>            color: '#fff',</a:t>
            </a:r>
            <a:endParaRPr lang="zh-CN" altLang="en-US"/>
          </a:p>
          <a:p>
            <a:r>
              <a:rPr lang="zh-CN" altLang="en-US"/>
              <a:t>            borderRadius: 15,</a:t>
            </a:r>
            <a:endParaRPr lang="zh-CN" altLang="en-US"/>
          </a:p>
          <a:p>
            <a:r>
              <a:rPr lang="zh-CN" altLang="en-US"/>
              <a:t>            padding: 5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],</a:t>
            </a:r>
            <a:endParaRPr lang="zh-CN" altLang="en-US"/>
          </a:p>
          <a:p>
            <a:r>
              <a:rPr lang="zh-CN" altLang="en-US"/>
              <a:t>  xAxis: {</a:t>
            </a:r>
            <a:endParaRPr lang="zh-CN" altLang="en-US"/>
          </a:p>
          <a:p>
            <a:r>
              <a:rPr lang="zh-CN" altLang="en-US"/>
              <a:t>    axisLabel: { show: false },</a:t>
            </a:r>
            <a:endParaRPr lang="zh-CN" altLang="en-US"/>
          </a:p>
          <a:p>
            <a:r>
              <a:rPr lang="zh-CN" altLang="en-US"/>
              <a:t>    axisLine: { show: false },</a:t>
            </a:r>
            <a:endParaRPr lang="zh-CN" altLang="en-US"/>
          </a:p>
          <a:p>
            <a:r>
              <a:rPr lang="zh-CN" altLang="en-US"/>
              <a:t>    splitLine: { show: false },</a:t>
            </a:r>
            <a:endParaRPr lang="zh-CN" altLang="en-US"/>
          </a:p>
          <a:p>
            <a:r>
              <a:rPr lang="zh-CN" altLang="en-US"/>
              <a:t>    axisTick: { show: false },</a:t>
            </a:r>
            <a:endParaRPr lang="zh-CN" altLang="en-US"/>
          </a:p>
          <a:p>
            <a:r>
              <a:rPr lang="zh-CN" altLang="en-US"/>
              <a:t>    min: -1,</a:t>
            </a:r>
            <a:endParaRPr lang="zh-CN" altLang="en-US"/>
          </a:p>
          <a:p>
            <a:r>
              <a:rPr lang="zh-CN" altLang="en-US"/>
              <a:t>    max: 1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yAxis: {</a:t>
            </a:r>
            <a:endParaRPr lang="zh-CN" altLang="en-US"/>
          </a:p>
          <a:p>
            <a:r>
              <a:rPr lang="zh-CN" altLang="en-US"/>
              <a:t>    axisLabel: { show: false },</a:t>
            </a:r>
            <a:endParaRPr lang="zh-CN" altLang="en-US"/>
          </a:p>
          <a:p>
            <a:r>
              <a:rPr lang="zh-CN" altLang="en-US"/>
              <a:t>    axisLine: { show: false },</a:t>
            </a:r>
            <a:endParaRPr lang="zh-CN" altLang="en-US"/>
          </a:p>
          <a:p>
            <a:r>
              <a:rPr lang="zh-CN" altLang="en-US"/>
              <a:t>    splitLine: { show: false },</a:t>
            </a:r>
            <a:endParaRPr lang="zh-CN" altLang="en-US"/>
          </a:p>
          <a:p>
            <a:r>
              <a:rPr lang="zh-CN" altLang="en-US"/>
              <a:t>    axisTick: { show: false },</a:t>
            </a:r>
            <a:endParaRPr lang="zh-CN" altLang="en-US"/>
          </a:p>
          <a:p>
            <a:r>
              <a:rPr lang="zh-CN" altLang="en-US"/>
              <a:t>    min: -1,</a:t>
            </a:r>
            <a:endParaRPr lang="zh-CN" altLang="en-US"/>
          </a:p>
          <a:p>
            <a:r>
              <a:rPr lang="zh-CN" altLang="en-US"/>
              <a:t>    max: 1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案例</a:t>
            </a:r>
            <a:endParaRPr lang="zh-CN" altLang="en-US"/>
          </a:p>
          <a:p>
            <a:r>
              <a:rPr lang="zh-CN" altLang="en-US"/>
              <a:t>var option = {</a:t>
            </a:r>
            <a:endParaRPr lang="zh-CN" altLang="en-US"/>
          </a:p>
          <a:p>
            <a:r>
              <a:rPr lang="zh-CN" altLang="en-US"/>
              <a:t>  xAxis: {</a:t>
            </a:r>
            <a:endParaRPr lang="zh-CN" altLang="en-US"/>
          </a:p>
          <a:p>
            <a:r>
              <a:rPr lang="zh-CN" altLang="en-US"/>
              <a:t>    data: ['衬衫', '羊毛衫', '雪纺衫', '裤子', '高跟鞋', '袜子']</a:t>
            </a:r>
            <a:endParaRPr lang="zh-CN" altLang="en-US"/>
          </a:p>
          <a:p>
            <a:r>
              <a:rPr lang="zh-CN" altLang="en-US"/>
              <a:t>  },</a:t>
            </a:r>
            <a:endParaRPr lang="zh-CN" altLang="en-US"/>
          </a:p>
          <a:p>
            <a:r>
              <a:rPr lang="zh-CN" altLang="en-US"/>
              <a:t>  yAxis: {},</a:t>
            </a:r>
            <a:endParaRPr lang="zh-CN" altLang="en-US"/>
          </a:p>
          <a:p>
            <a:r>
              <a:rPr lang="zh-CN" altLang="en-US"/>
              <a:t>  series: [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name: '销量',</a:t>
            </a:r>
            <a:endParaRPr lang="zh-CN" altLang="en-US"/>
          </a:p>
          <a:p>
            <a:r>
              <a:rPr lang="zh-CN" altLang="en-US"/>
              <a:t>      type: 'bar',</a:t>
            </a:r>
            <a:endParaRPr lang="zh-CN" altLang="en-US"/>
          </a:p>
          <a:p>
            <a:r>
              <a:rPr lang="zh-CN" altLang="en-US"/>
              <a:t>      data: [5, 20, 36, 10, 10, 20]</a:t>
            </a:r>
            <a:endParaRPr lang="zh-CN" altLang="en-US"/>
          </a:p>
          <a:p>
            <a:r>
              <a:rPr lang="zh-CN" altLang="en-US"/>
              <a:t>    }]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  <a:p>
            <a:r>
              <a:rPr lang="zh-CN" altLang="en-US"/>
              <a:t>// 使用刚指定的配置项和数据显示图表。</a:t>
            </a:r>
            <a:endParaRPr lang="zh-CN" altLang="en-US"/>
          </a:p>
          <a:p>
            <a:r>
              <a:rPr lang="zh-CN" altLang="en-US"/>
              <a:t>myChart.setOption(option);</a:t>
            </a:r>
            <a:endParaRPr lang="zh-CN" altLang="en-US"/>
          </a:p>
          <a:p>
            <a:r>
              <a:rPr lang="zh-CN" altLang="en-US"/>
              <a:t>// 处理点击事件并且跳转到相应的百度搜索页面</a:t>
            </a:r>
            <a:endParaRPr lang="zh-CN" altLang="en-US"/>
          </a:p>
          <a:p>
            <a:r>
              <a:rPr lang="zh-CN" altLang="en-US"/>
              <a:t>myChart.on('click', function(params) {</a:t>
            </a:r>
            <a:endParaRPr lang="zh-CN" altLang="en-US"/>
          </a:p>
          <a:p>
            <a:r>
              <a:rPr lang="zh-CN" altLang="en-US"/>
              <a:t>alert(‘监控到对应的数轴’+params.name)</a:t>
            </a:r>
            <a:endParaRPr lang="zh-CN" altLang="en-US"/>
          </a:p>
          <a:p>
            <a:r>
              <a:rPr lang="zh-CN" altLang="en-US"/>
              <a:t>});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chart.on('mouseover', { seriesName: 'uuu' }, function() {</a:t>
            </a:r>
            <a:endParaRPr lang="zh-CN" altLang="en-US"/>
          </a:p>
          <a:p>
            <a:r>
              <a:rPr lang="zh-CN" altLang="en-US"/>
              <a:t>  // series name 为 'uuu' 的系列中的图形元素被 'mouseover' 时，此方法被回调。</a:t>
            </a:r>
            <a:endParaRPr lang="zh-CN" altLang="en-US"/>
          </a:p>
          <a:p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GIF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.xml"/><Relationship Id="rId3" Type="http://schemas.openxmlformats.org/officeDocument/2006/relationships/image" Target="../media/image15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GIF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25.xml"/><Relationship Id="rId4" Type="http://schemas.openxmlformats.org/officeDocument/2006/relationships/image" Target="../media/image9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28.xml"/><Relationship Id="rId10" Type="http://schemas.openxmlformats.org/officeDocument/2006/relationships/image" Target="../media/image12.png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94939" y="2793996"/>
            <a:ext cx="8005258" cy="1966239"/>
            <a:chOff x="16969292" y="1259894"/>
            <a:chExt cx="8005258" cy="1966239"/>
          </a:xfrm>
        </p:grpSpPr>
        <p:sp>
          <p:nvSpPr>
            <p:cNvPr id="10" name="文本框 9"/>
            <p:cNvSpPr txBox="1"/>
            <p:nvPr/>
          </p:nvSpPr>
          <p:spPr>
            <a:xfrm>
              <a:off x="16969292" y="1259894"/>
              <a:ext cx="743902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latin typeface="Arial" panose="020B0604020202020204" pitchFamily="34" charset="0"/>
                  <a:ea typeface="汉仪粗黑 简" panose="00020600040101010101" charset="-122"/>
                  <a:sym typeface="+mn-ea"/>
                </a:rPr>
                <a:t>echarts</a:t>
              </a:r>
              <a:endParaRPr lang="en-US" altLang="zh-CN" sz="8000" dirty="0">
                <a:latin typeface="Arial" panose="020B0604020202020204" pitchFamily="34" charset="0"/>
                <a:ea typeface="汉仪粗黑 简" panose="0002060004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395136"/>
              <a:ext cx="6786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7450" y="5172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主讲老师：老周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</a:rPr>
              <a:t>-micle</a:t>
            </a:r>
            <a:endParaRPr lang="en-US" altLang="zh-CN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3.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其他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555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关系路线图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10" name="图片 9" descr="bandicam-2023-03-28-14-54-55-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5" y="1482725"/>
            <a:ext cx="6096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9745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4.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富文本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6185" y="1379855"/>
            <a:ext cx="8245475" cy="2215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n-ea"/>
              </a:rPr>
              <a:t>1.定制文本块整体的样式（如背景、边框、阴影等）、位置、旋转等。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n-ea"/>
              </a:rPr>
              <a:t>2.对文本块中个别片段定义样式（如颜色、字体、高宽、背景、阴影等）、对齐方式等。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n-ea"/>
              </a:rPr>
              <a:t>3.在文本中使用图片做小图标或者背景。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n-ea"/>
              </a:rPr>
              <a:t>4.特定组合以上的规则，可以做出简单表格、分割线等效果。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n-ea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7620" y="10521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支持的功能包含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6185" y="3595370"/>
            <a:ext cx="6057900" cy="14382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语法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rich:{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}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9745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4.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富文本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226185" y="1346835"/>
          <a:ext cx="8783955" cy="535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390"/>
                <a:gridCol w="5917565"/>
              </a:tblGrid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属性名</a:t>
                      </a:r>
                      <a:endParaRPr lang="zh-CN" altLang="en-US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描述</a:t>
                      </a:r>
                      <a:endParaRPr lang="zh-CN" altLang="en-US" sz="1800" dirty="0">
                        <a:solidFill>
                          <a:srgbClr val="23B6F3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字体基本样式设置</a:t>
                      </a:r>
                      <a:endParaRPr lang="en-US" altLang="zh-CN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fontStyle、fontWeight、fontSize、fontFamily。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57835">
                <a:tc>
                  <a:txBody>
                    <a:bodyPr/>
                    <a:p>
                      <a:pPr indent="0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文字颜色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R="0" lvl="0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color。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47675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文字描边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textBorderColor、textBorderWidth。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文字阴影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textShadowColor、textShadowBlur、textShadowOffsetX、textShadowOffsetY。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文本块或文本片段大小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lineHeight、width、height、padding。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文本块或文本片段的对齐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align、verticalAlign。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文本块或文本片段的边框、背景（颜色或图片）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backgroundColor、borderColor、borderWidth、borderRadius。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文本块或文本片段的阴影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shadowColor、shadowBlur、shadowOffsetX、shadowOffsetY。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文本块的位置和旋转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position、distance、rotate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226185" y="97853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echarts 提供了丰富的文本标签配置项，包括：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4.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富文本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5550" y="125158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6" name="等腰三角形 5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6185" y="1574800"/>
            <a:ext cx="2581275" cy="18859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26185" y="36099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</a:rPr>
              <a:t>思考：在坐标中实现多个文本？</a:t>
            </a:r>
            <a:endParaRPr lang="zh-CN" altLang="en-US" b="1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5144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5. </a:t>
            </a:r>
            <a:r>
              <a:rPr lang="zh-CN" altLang="en-US" sz="3735" b="1" dirty="0" smtClean="0">
                <a:solidFill>
                  <a:schemeClr val="tx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  <a:sym typeface="+mn-ea"/>
              </a:rPr>
              <a:t>事件与行为</a:t>
            </a:r>
            <a:endParaRPr lang="zh-CN" altLang="en-US" sz="3735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  <a:sym typeface="+mn-ea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6185" y="1014095"/>
            <a:ext cx="895604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在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ECharts 中事件分为两种类型，一种是用户鼠标操作点击，或者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hover 图表的图形时触发的事件，还有一种是用户在使用可以交互的组件后触发的行为事件，例如在切换图例开关时触发的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'legendselectchanged' 事件（这里需要注意切换图例开关是不会触发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'legendselected' 事件的），数据区域缩放时触发的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'datazoom' 事件等等。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185" y="3079115"/>
            <a:ext cx="8861425" cy="288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鼠标事件的处理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ECharts 支持常规的鼠标事件类型，包括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'click'、 'dblclick'、 'mousedown'、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'mousemove'、 'mouseup'、 'mouseover'、 'mouseout'、 'globalout'、 'contextmenu'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 事件。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组件交互的行为事件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在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ECharts 中基本上所有的组件交互行为都会触发相应的事件，常用的事件和事件对应参数在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events 文档中有列出。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6185" y="25882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鼠标事件的处理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83615" y="111442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5.1 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监听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/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绑定事件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34302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5.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事件与行为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" y="3832225"/>
            <a:ext cx="8086090" cy="2832735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6615" y="1513205"/>
            <a:ext cx="5714365" cy="1809750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myChart.on('click', function(params) {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  // 控制台打印数据的名称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  console.log(params.name);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});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6615" y="3463925"/>
            <a:ext cx="68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案例</a:t>
            </a:r>
            <a:r>
              <a:rPr lang="en-US" altLang="zh-CN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 </a:t>
            </a:r>
            <a:endParaRPr lang="zh-CN" altLang="en-US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164705" y="2548890"/>
            <a:ext cx="2376170" cy="915035"/>
          </a:xfrm>
          <a:prstGeom prst="wedgeRoundRectCallout">
            <a:avLst>
              <a:gd name="adj1" fmla="val -39417"/>
              <a:gd name="adj2" fmla="val 806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需求：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点击柱状图出现弹窗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26210" y="465455"/>
            <a:ext cx="3410585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5.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事件与行为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615" y="111442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5.2 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监听事件添加条件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954227" y="587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3615" y="1581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语法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983615" y="1955800"/>
            <a:ext cx="5714365" cy="376555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chart.on(eventName, query, handler);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cs typeface="+mn-ea"/>
              <a:sym typeface="+mn-ea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3615" y="2774950"/>
          <a:ext cx="8783955" cy="282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390"/>
                <a:gridCol w="5917565"/>
              </a:tblGrid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属性名</a:t>
                      </a:r>
                      <a:endParaRPr lang="zh-CN" altLang="en-US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语法</a:t>
                      </a:r>
                      <a:endParaRPr lang="zh-CN" altLang="en-US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60782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string</a:t>
                      </a:r>
                      <a:r>
                        <a:rPr lang="zh-CN" altLang="en-US" sz="1800"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类型</a:t>
                      </a:r>
                      <a:endParaRPr lang="en-US" altLang="zh-CN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lvl="2" algn="l">
                        <a:lnSpc>
                          <a:spcPct val="140000"/>
                        </a:lnSpc>
                        <a:buClr>
                          <a:srgbClr val="0070C0"/>
                        </a:buClr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例如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sym typeface="+mn-ea"/>
                      </a:endParaRPr>
                    </a:p>
                    <a:p>
                      <a:pPr marL="0" lvl="2" algn="l">
                        <a:lnSpc>
                          <a:spcPct val="140000"/>
                        </a:lnSpc>
                        <a:buClr>
                          <a:srgbClr val="0070C0"/>
                        </a:buClr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chart.on('click', 'series', function() {});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lvl="2" algn="l">
                        <a:lnSpc>
                          <a:spcPct val="140000"/>
                        </a:lnSpc>
                        <a:buClr>
                          <a:srgbClr val="0070C0"/>
                        </a:buClr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chart.on('click', 'series.line', function() {});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lvl="2" algn="l">
                        <a:lnSpc>
                          <a:spcPct val="140000"/>
                        </a:lnSpc>
                        <a:buClr>
                          <a:srgbClr val="0070C0"/>
                        </a:buClr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chart.on('click', 'dataZoom', function() {});</a:t>
                      </a:r>
                      <a:endParaRPr lang="zh-CN" altLang="en-US" sz="1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对象类型Object</a:t>
                      </a:r>
                      <a:endParaRPr lang="zh-CN" altLang="en-US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2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例如（可以包含以下一个或多个属性）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sym typeface="+mn-ea"/>
                      </a:endParaRPr>
                    </a:p>
                    <a:p>
                      <a:pPr marL="0" marR="0" lvl="2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chart.on('click',</a:t>
                      </a: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 Light" panose="020B0502040204020203" charset="-122"/>
                          <a:sym typeface="+mn-ea"/>
                        </a:rPr>
                        <a:t>{ seriesName: 'uuu' }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, function() {});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微软雅黑 Light" panose="020B0502040204020203" charset="-122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26210" y="465455"/>
            <a:ext cx="3410585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5.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事件与行为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615" y="111442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5.3 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图例事件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954227" y="587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83615" y="1513205"/>
            <a:ext cx="10476865" cy="4382770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// 图例开关的行为只会触发 legendselectchanged 事件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myChart.on('legendselectchanged', function(params) {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// 获取点击图例的选中状态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var isSelected = params.selected[params.name];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// 在控制台中打印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console.log((isSelected ? '选中了' : '取消选中了') + '图例' + params.name);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// 打印所有图例的状态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console.log(params.selected);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});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26210" y="465455"/>
            <a:ext cx="3410585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5.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事件与行为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954227" y="587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83615" y="111442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5.4 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监听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‘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空白处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’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的事件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3615" y="4186555"/>
            <a:ext cx="5714365" cy="1299845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myChart.getZr().on('click', function(event) {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// 该监听器正在监听一个`zrender 事件`。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});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3615" y="2159000"/>
            <a:ext cx="5714365" cy="1268730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</a:ln>
          <a:effectLst/>
        </p:spPr>
        <p:txBody>
          <a:bodyPr wrap="none" anchor="ctr"/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myChart.on('click', function(event) {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  // 该监听器正在监听一个`echarts 事件`。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 marL="0" lvl="2" algn="l">
              <a:lnSpc>
                <a:spcPct val="140000"/>
              </a:lnSpc>
              <a:buClr>
                <a:srgbClr val="0070C0"/>
              </a:buClr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});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3615" y="1790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监听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echarts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事件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3615" y="3800475"/>
            <a:ext cx="406400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点击空白处即可调用此函数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6022340" y="2159000"/>
            <a:ext cx="5764530" cy="1885950"/>
          </a:xfrm>
          <a:prstGeom prst="wedgeRectCallout">
            <a:avLst>
              <a:gd name="adj1" fmla="val -37232"/>
              <a:gd name="adj2" fmla="val 717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Tips: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rPr>
              <a:t>zrender 事件与 echarts 事件不同。前者是当鼠标在任何地方都会被触发，而后者是只有当鼠标在图形元素上时才能被触发。事实上，echarts 事件是在 zrender 事件的基础上实现的，也就是说，当一个 zrender 事件在图形元素上被触发时，echarts 将触发一个 echarts 事件给开发者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  <p:bldP spid="14" grpId="0"/>
      <p:bldP spid="10" grpId="0" animBg="1"/>
      <p:bldP spid="1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26210" y="465455"/>
            <a:ext cx="3410585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5.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事件与行为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615" y="1114425"/>
            <a:ext cx="3924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5.5 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dispatchAction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954227" y="587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3615" y="1574800"/>
          <a:ext cx="8783955" cy="253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390"/>
                <a:gridCol w="5917565"/>
              </a:tblGrid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属性名</a:t>
                      </a:r>
                      <a:endParaRPr lang="zh-CN" altLang="en-US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描述</a:t>
                      </a:r>
                      <a:endParaRPr lang="zh-CN" altLang="en-US" sz="1800" dirty="0">
                        <a:solidFill>
                          <a:srgbClr val="23B6F3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type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downplay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 取消高亮的图形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highlight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 高亮当前图形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showTip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显示 tooltip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 fontAlgn="auto">
                        <a:lnSpc>
                          <a:spcPts val="2660"/>
                        </a:lnSpc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sym typeface="+mn-ea"/>
                        </a:rPr>
                        <a:t>dataIndex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R="0" lvl="0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charset="-122"/>
                          <a:sym typeface="+mn-ea"/>
                        </a:rPr>
                        <a:t>number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83615" y="3867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</a:rPr>
              <a:t>需求：每隔一秒对应选中一个扇形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6" name="图片 5" descr="bandicam-2023-03-21-15-18-59-7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15" y="3566160"/>
            <a:ext cx="4278630" cy="320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289560" y="3039745"/>
            <a:ext cx="4977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echarts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应用篇（下）</a:t>
            </a:r>
            <a:endParaRPr lang="zh-CN" altLang="en-US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5544000" y="2572385"/>
            <a:ext cx="5219217" cy="705485"/>
            <a:chOff x="4854150" y="1625999"/>
            <a:chExt cx="5219217" cy="705600"/>
          </a:xfrm>
        </p:grpSpPr>
        <p:sp>
          <p:nvSpPr>
            <p:cNvPr id="83" name="等腰三角形 82"/>
            <p:cNvSpPr/>
            <p:nvPr/>
          </p:nvSpPr>
          <p:spPr>
            <a:xfrm rot="5400000">
              <a:off x="5667347" y="1871963"/>
              <a:ext cx="248400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854150" y="1625999"/>
              <a:ext cx="826021" cy="705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 flipH="1">
              <a:off x="5947344" y="1787608"/>
              <a:ext cx="4126023" cy="36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地图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544000" y="3451860"/>
            <a:ext cx="5219217" cy="705485"/>
            <a:chOff x="4854150" y="1625999"/>
            <a:chExt cx="5219217" cy="705600"/>
          </a:xfrm>
        </p:grpSpPr>
        <p:sp>
          <p:nvSpPr>
            <p:cNvPr id="87" name="等腰三角形 86"/>
            <p:cNvSpPr/>
            <p:nvPr/>
          </p:nvSpPr>
          <p:spPr>
            <a:xfrm rot="5400000">
              <a:off x="5666858" y="1872452"/>
              <a:ext cx="249378" cy="21498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854150" y="1625999"/>
              <a:ext cx="826021" cy="705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flipH="1">
              <a:off x="5947344" y="1787608"/>
              <a:ext cx="4126023" cy="36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</a:rPr>
                <a:t>其他图形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44000" y="4331335"/>
            <a:ext cx="5210582" cy="706755"/>
            <a:chOff x="4862785" y="1625999"/>
            <a:chExt cx="5210582" cy="706755"/>
          </a:xfrm>
        </p:grpSpPr>
        <p:sp>
          <p:nvSpPr>
            <p:cNvPr id="16" name="等腰三角形 15"/>
            <p:cNvSpPr/>
            <p:nvPr/>
          </p:nvSpPr>
          <p:spPr>
            <a:xfrm rot="5400000">
              <a:off x="5666858" y="1872452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62785" y="1625999"/>
              <a:ext cx="8261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flipH="1">
              <a:off x="5947344" y="1787608"/>
              <a:ext cx="412602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富文本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44000" y="5212080"/>
            <a:ext cx="5210582" cy="705485"/>
            <a:chOff x="4862785" y="1625999"/>
            <a:chExt cx="5210582" cy="705600"/>
          </a:xfrm>
        </p:grpSpPr>
        <p:sp>
          <p:nvSpPr>
            <p:cNvPr id="20" name="等腰三角形 19"/>
            <p:cNvSpPr/>
            <p:nvPr/>
          </p:nvSpPr>
          <p:spPr>
            <a:xfrm rot="5400000">
              <a:off x="5666858" y="1872452"/>
              <a:ext cx="249378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862785" y="1625999"/>
              <a:ext cx="826021" cy="705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05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5947344" y="1787608"/>
              <a:ext cx="4126023" cy="36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事件与行为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44185" y="1691640"/>
            <a:ext cx="5227955" cy="706755"/>
            <a:chOff x="4845183" y="1625999"/>
            <a:chExt cx="5228184" cy="835269"/>
          </a:xfrm>
        </p:grpSpPr>
        <p:sp>
          <p:nvSpPr>
            <p:cNvPr id="3" name="等腰三角形 2"/>
            <p:cNvSpPr/>
            <p:nvPr>
              <p:custDataLst>
                <p:tags r:id="rId1"/>
              </p:custDataLst>
            </p:nvPr>
          </p:nvSpPr>
          <p:spPr>
            <a:xfrm rot="5400000">
              <a:off x="5648587" y="1890723"/>
              <a:ext cx="285919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4845183" y="1625999"/>
              <a:ext cx="826021" cy="835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 flipH="1">
              <a:off x="5947344" y="1787608"/>
              <a:ext cx="4126023" cy="43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汉仪旗黑-55简" panose="00020600040101010101" charset="-122"/>
                  <a:cs typeface="微软雅黑" panose="020B0503020204020204" charset="-122"/>
                  <a:sym typeface="+mn-ea"/>
                </a:rPr>
                <a:t>仪表盘</a:t>
              </a:r>
              <a:endPara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 flipH="1">
            <a:off x="1061085" y="1243965"/>
            <a:ext cx="9255760" cy="3365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en-US" altLang="zh-CN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仪表盘、</a:t>
            </a: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地图、其他</a:t>
            </a:r>
            <a:endParaRPr lang="zh-CN" altLang="en-US" dirty="0" smtClean="0"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介绍其图形的特性及应用</a:t>
            </a:r>
            <a:endParaRPr lang="zh-CN" altLang="en-US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针对各种不同案例，根据文档能够了解各种图形的属性该如何运用</a:t>
            </a:r>
            <a:endParaRPr lang="zh-CN" altLang="en-US" dirty="0" smtClean="0"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2.</a:t>
            </a: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富文本</a:t>
            </a:r>
            <a:endParaRPr lang="zh-CN" altLang="en-US" dirty="0" smtClean="0"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更加丰富了其文本属性操作</a:t>
            </a:r>
            <a:endParaRPr lang="zh-CN" altLang="en-US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3.</a:t>
            </a:r>
            <a:r>
              <a:rPr lang="zh-CN" altLang="en-US" dirty="0" smtClean="0"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事件与行为</a:t>
            </a:r>
            <a:endParaRPr lang="zh-CN" altLang="en-US" dirty="0" smtClean="0"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鼠标事件的处理、组件交互的行为事件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60000"/>
              </a:lnSpc>
            </a:pPr>
            <a:endParaRPr lang="zh-CN" altLang="en-US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845" y="312420"/>
            <a:ext cx="495808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小结</a:t>
            </a:r>
            <a:endParaRPr 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18845" y="312420"/>
            <a:ext cx="495808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课后练习</a:t>
            </a:r>
            <a:endParaRPr 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8845" y="978535"/>
            <a:ext cx="5969000" cy="437769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6002020" y="1054735"/>
            <a:ext cx="3568700" cy="1038225"/>
          </a:xfrm>
          <a:prstGeom prst="wedgeRoundRectCallout">
            <a:avLst>
              <a:gd name="adj1" fmla="val -36156"/>
              <a:gd name="adj2" fmla="val 771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需求：</a:t>
            </a:r>
            <a:endParaRPr lang="zh-CN" altLang="en-US" dirty="0" smtClean="0">
              <a:solidFill>
                <a:schemeClr val="bg1"/>
              </a:solidFill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鼠标移动到圆环，移动到哪一个颜色，柱状图就显示对应的数据</a:t>
            </a:r>
            <a:endParaRPr lang="zh-CN" altLang="en-US" dirty="0" smtClean="0">
              <a:solidFill>
                <a:schemeClr val="bg1"/>
              </a:solidFill>
              <a:effectLst/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18845" y="312420"/>
            <a:ext cx="495808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课后练习</a:t>
            </a:r>
            <a:endParaRPr 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8845" y="1054735"/>
            <a:ext cx="5449570" cy="521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18845" y="312420"/>
            <a:ext cx="495808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课后练习</a:t>
            </a:r>
            <a:endParaRPr 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pic>
        <p:nvPicPr>
          <p:cNvPr id="3" name="图片 2" descr="迁徙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1233805"/>
            <a:ext cx="826579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accent1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T</a:t>
            </a:r>
            <a:r>
              <a:rPr lang="en-US" altLang="zh-CN" sz="6000" dirty="0" smtClean="0">
                <a:solidFill>
                  <a:schemeClr val="accent2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H</a:t>
            </a:r>
            <a:r>
              <a:rPr lang="en-US" altLang="zh-CN" sz="6000" dirty="0" smtClean="0">
                <a:solidFill>
                  <a:schemeClr val="accent3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A</a:t>
            </a:r>
            <a:r>
              <a:rPr lang="en-US" altLang="zh-CN" sz="6000" dirty="0" smtClean="0">
                <a:solidFill>
                  <a:schemeClr val="accent4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N</a:t>
            </a:r>
            <a:r>
              <a:rPr lang="en-US" altLang="zh-CN" sz="6000" dirty="0" smtClean="0">
                <a:solidFill>
                  <a:schemeClr val="accent5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K</a:t>
            </a:r>
            <a:r>
              <a:rPr lang="en-US" altLang="zh-CN" sz="6000" dirty="0" smtClean="0">
                <a:solidFill>
                  <a:schemeClr val="accent6"/>
                </a:solidFill>
                <a:latin typeface="Arial" panose="020B0604020202020204" pitchFamily="34" charset="0"/>
                <a:ea typeface="汉仪粗黑 简" panose="00020600040101010101" charset="-122"/>
                <a:cs typeface="微软雅黑" panose="020B0503020204020204" charset="-122"/>
              </a:rPr>
              <a:t>S</a:t>
            </a:r>
            <a:endParaRPr lang="en-US" altLang="zh-CN" sz="6000" dirty="0" smtClean="0">
              <a:solidFill>
                <a:schemeClr val="accent6"/>
              </a:solidFill>
              <a:latin typeface="Arial" panose="020B0604020202020204" pitchFamily="34" charset="0"/>
              <a:ea typeface="汉仪粗黑 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9745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1.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仪表盘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6185" y="978535"/>
            <a:ext cx="82454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汽车的仪表、水表、电表、钟表、计时器等等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6185" y="1548130"/>
            <a:ext cx="4210685" cy="2330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145" y="1548130"/>
            <a:ext cx="3928110" cy="427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1.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仪表盘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226185" y="1720215"/>
          <a:ext cx="8783955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985"/>
                <a:gridCol w="6236970"/>
              </a:tblGrid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属性名</a:t>
                      </a:r>
                      <a:endParaRPr lang="zh-CN" altLang="en-US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描述</a:t>
                      </a:r>
                      <a:endParaRPr lang="zh-CN" altLang="en-US" sz="1800" dirty="0">
                        <a:solidFill>
                          <a:srgbClr val="23B6F3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type</a:t>
                      </a:r>
                      <a:endParaRPr lang="en-US" altLang="zh-CN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+mn-ea"/>
                          <a:sym typeface="+mn-ea"/>
                        </a:rPr>
                        <a:t>数轴类型</a:t>
                      </a: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+mn-ea"/>
                          <a:sym typeface="+mn-ea"/>
                        </a:rPr>
                        <a:t> type:gauge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+mn-ea"/>
                        <a:sym typeface="+mn-ea"/>
                      </a:endParaRPr>
                    </a:p>
                  </a:txBody>
                  <a:tcPr/>
                </a:tc>
              </a:tr>
              <a:tr h="439420">
                <a:tc>
                  <a:txBody>
                    <a:bodyPr/>
                    <a:p>
                      <a:pPr indent="0" fontAlgn="auto">
                        <a:lnSpc>
                          <a:spcPts val="2660"/>
                        </a:lnSpc>
                      </a:pPr>
                      <a:r>
                        <a:rPr lang="en-US" altLang="zh-CN" dirty="0" smtClean="0"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progress </a:t>
                      </a:r>
                      <a:endParaRPr lang="en-US" altLang="zh-CN" dirty="0" smtClean="0"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R="0" lvl="0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展示当前进度</a:t>
                      </a:r>
                      <a:endParaRPr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clockwise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仪表盘刻度是否是顺时针增长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data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系列中的数据内容数组，可以为空值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startAngle/endAngle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仪表盘起始角度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/仪表盘结束角度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6185" y="11785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series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配置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 []</a:t>
            </a:r>
            <a:endParaRPr lang="en-US" altLang="zh-CN" sz="2000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1.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仪表盘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555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1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基础仪表盘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565" y="1482725"/>
            <a:ext cx="2116455" cy="1863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9567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2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进度仪表盘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6185" y="359600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3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时钟仪表盘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4214495"/>
            <a:ext cx="2313940" cy="2160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670" y="4214495"/>
            <a:ext cx="2487930" cy="23634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5670" y="359600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4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得分环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0" y="1482725"/>
            <a:ext cx="3073400" cy="200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9745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2.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地图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6185" y="978535"/>
            <a:ext cx="824547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地图主要用于地理区域数据的可视化，配合 visualMap 组件用于展示不同区域的人口分布密度等数据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rPr>
              <a:t>多个地图类型相同的系列会在同一地图上显示，这时候使用第一个系列的配置项作为地图绘制的配置。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97710" y="2426970"/>
            <a:ext cx="8260715" cy="2085959"/>
            <a:chOff x="4277" y="3384"/>
            <a:chExt cx="12089" cy="2961"/>
          </a:xfrm>
        </p:grpSpPr>
        <p:sp>
          <p:nvSpPr>
            <p:cNvPr id="15" name="圆角矩形标注 1"/>
            <p:cNvSpPr/>
            <p:nvPr>
              <p:custDataLst>
                <p:tags r:id="rId3"/>
              </p:custDataLst>
            </p:nvPr>
          </p:nvSpPr>
          <p:spPr bwMode="auto">
            <a:xfrm flipV="1">
              <a:off x="4277" y="3384"/>
              <a:ext cx="12089" cy="2951"/>
            </a:xfrm>
            <a:custGeom>
              <a:avLst/>
              <a:gdLst>
                <a:gd name="T0" fmla="*/ 0 w 5667022"/>
                <a:gd name="T1" fmla="*/ 238532 h 1610056"/>
                <a:gd name="T2" fmla="*/ 238532 w 5667022"/>
                <a:gd name="T3" fmla="*/ 0 h 1610056"/>
                <a:gd name="T4" fmla="*/ 944504 w 5667022"/>
                <a:gd name="T5" fmla="*/ 0 h 1610056"/>
                <a:gd name="T6" fmla="*/ 944504 w 5667022"/>
                <a:gd name="T7" fmla="*/ 0 h 1610056"/>
                <a:gd name="T8" fmla="*/ 2361259 w 5667022"/>
                <a:gd name="T9" fmla="*/ 0 h 1610056"/>
                <a:gd name="T10" fmla="*/ 5428490 w 5667022"/>
                <a:gd name="T11" fmla="*/ 0 h 1610056"/>
                <a:gd name="T12" fmla="*/ 5667022 w 5667022"/>
                <a:gd name="T13" fmla="*/ 238532 h 1610056"/>
                <a:gd name="T14" fmla="*/ 5667022 w 5667022"/>
                <a:gd name="T15" fmla="*/ 834844 h 1610056"/>
                <a:gd name="T16" fmla="*/ 5667022 w 5667022"/>
                <a:gd name="T17" fmla="*/ 834844 h 1610056"/>
                <a:gd name="T18" fmla="*/ 5667022 w 5667022"/>
                <a:gd name="T19" fmla="*/ 1192634 h 1610056"/>
                <a:gd name="T20" fmla="*/ 5667022 w 5667022"/>
                <a:gd name="T21" fmla="*/ 1192629 h 1610056"/>
                <a:gd name="T22" fmla="*/ 5428490 w 5667022"/>
                <a:gd name="T23" fmla="*/ 1431161 h 1610056"/>
                <a:gd name="T24" fmla="*/ 2361259 w 5667022"/>
                <a:gd name="T25" fmla="*/ 1431161 h 1610056"/>
                <a:gd name="T26" fmla="*/ 1652900 w 5667022"/>
                <a:gd name="T27" fmla="*/ 1610056 h 1610056"/>
                <a:gd name="T28" fmla="*/ 1710384 w 5667022"/>
                <a:gd name="T29" fmla="*/ 1448447 h 1610056"/>
                <a:gd name="T30" fmla="*/ 238532 w 5667022"/>
                <a:gd name="T31" fmla="*/ 1431161 h 1610056"/>
                <a:gd name="T32" fmla="*/ 0 w 5667022"/>
                <a:gd name="T33" fmla="*/ 1192629 h 1610056"/>
                <a:gd name="T34" fmla="*/ 0 w 5667022"/>
                <a:gd name="T35" fmla="*/ 1192634 h 1610056"/>
                <a:gd name="T36" fmla="*/ 0 w 5667022"/>
                <a:gd name="T37" fmla="*/ 834844 h 1610056"/>
                <a:gd name="T38" fmla="*/ 0 w 5667022"/>
                <a:gd name="T39" fmla="*/ 834844 h 1610056"/>
                <a:gd name="T40" fmla="*/ 0 w 5667022"/>
                <a:gd name="T41" fmla="*/ 238532 h 16100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667022" h="1610056">
                  <a:moveTo>
                    <a:pt x="0" y="238532"/>
                  </a:moveTo>
                  <a:cubicBezTo>
                    <a:pt x="0" y="106794"/>
                    <a:pt x="106794" y="0"/>
                    <a:pt x="238532" y="0"/>
                  </a:cubicBezTo>
                  <a:lnTo>
                    <a:pt x="944504" y="0"/>
                  </a:lnTo>
                  <a:lnTo>
                    <a:pt x="2361259" y="0"/>
                  </a:lnTo>
                  <a:lnTo>
                    <a:pt x="5428490" y="0"/>
                  </a:lnTo>
                  <a:cubicBezTo>
                    <a:pt x="5560228" y="0"/>
                    <a:pt x="5667022" y="106794"/>
                    <a:pt x="5667022" y="238532"/>
                  </a:cubicBezTo>
                  <a:lnTo>
                    <a:pt x="5667022" y="834844"/>
                  </a:lnTo>
                  <a:lnTo>
                    <a:pt x="5667022" y="1192634"/>
                  </a:lnTo>
                  <a:lnTo>
                    <a:pt x="5667022" y="1192629"/>
                  </a:lnTo>
                  <a:cubicBezTo>
                    <a:pt x="5667022" y="1324367"/>
                    <a:pt x="5560228" y="1431161"/>
                    <a:pt x="5428490" y="1431161"/>
                  </a:cubicBezTo>
                  <a:lnTo>
                    <a:pt x="2361259" y="1431161"/>
                  </a:lnTo>
                  <a:lnTo>
                    <a:pt x="1652900" y="1610056"/>
                  </a:lnTo>
                  <a:cubicBezTo>
                    <a:pt x="1653835" y="1561713"/>
                    <a:pt x="1709449" y="1496790"/>
                    <a:pt x="1710384" y="1448447"/>
                  </a:cubicBezTo>
                  <a:lnTo>
                    <a:pt x="238532" y="1431161"/>
                  </a:lnTo>
                  <a:cubicBezTo>
                    <a:pt x="106794" y="1431161"/>
                    <a:pt x="0" y="1324367"/>
                    <a:pt x="0" y="1192629"/>
                  </a:cubicBezTo>
                  <a:lnTo>
                    <a:pt x="0" y="1192634"/>
                  </a:lnTo>
                  <a:lnTo>
                    <a:pt x="0" y="834844"/>
                  </a:lnTo>
                  <a:lnTo>
                    <a:pt x="0" y="238532"/>
                  </a:lnTo>
                  <a:close/>
                </a:path>
              </a:pathLst>
            </a:custGeom>
            <a:noFill/>
            <a:ln w="28575" cap="flat" cmpd="sng">
              <a:solidFill>
                <a:srgbClr val="00ACE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 sz="2400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4527" y="3790"/>
              <a:ext cx="11451" cy="25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2000" dirty="0" smtClean="0">
                  <a:latin typeface="Arial" panose="020B0604020202020204" pitchFamily="34" charset="0"/>
                  <a:ea typeface="汉仪旗黑-55简" panose="00020600040101010101" charset="-122"/>
                  <a:cs typeface="微软雅黑 Light" panose="020B0502040204020203" charset="-122"/>
                </a:rPr>
                <a:t>tips</a:t>
              </a:r>
              <a:r>
                <a:rPr lang="zh-CN" altLang="en-US" sz="2000" dirty="0" smtClean="0">
                  <a:latin typeface="Arial" panose="020B0604020202020204" pitchFamily="34" charset="0"/>
                  <a:ea typeface="汉仪旗黑-55简" panose="00020600040101010101" charset="-122"/>
                  <a:cs typeface="微软雅黑 Light" panose="020B0502040204020203" charset="-122"/>
                </a:rPr>
                <a:t>：</a:t>
              </a:r>
              <a:endParaRPr lang="en-US" altLang="zh-CN" sz="2000" dirty="0" smtClean="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</a:endParaRPr>
            </a:p>
            <a:p>
              <a:pPr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>
                  <a:latin typeface="Arial" panose="020B0604020202020204" pitchFamily="34" charset="0"/>
                  <a:ea typeface="汉仪旗黑-55简" panose="00020600040101010101" charset="-122"/>
                  <a:cs typeface="微软雅黑 Light" panose="020B0502040204020203" charset="-122"/>
                  <a:sym typeface="+mn-ea"/>
                </a:rPr>
                <a:t>在 ECharts 3 中不再建议在地图类型的图表使用 markLine 和 markPoint。如果要实现点数据或者线数据的可视化，可以使用在地理坐标系组件上的散点图和线图。</a:t>
              </a:r>
              <a:endParaRPr lang="zh-CN" altLang="en-US" dirty="0">
                <a:latin typeface="Arial" panose="020B0604020202020204" pitchFamily="34" charset="0"/>
                <a:ea typeface="汉仪旗黑-55简" panose="00020600040101010101" charset="-122"/>
                <a:cs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33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2.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地图</a:t>
            </a:r>
            <a:endParaRPr lang="zh-CN" altLang="en-US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  <a:sym typeface="+mn-ea"/>
            </a:endParaRPr>
          </a:p>
        </p:txBody>
      </p:sp>
      <p:sp>
        <p:nvSpPr>
          <p:cNvPr id="5" name="等腰三角形 4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226185" y="1720215"/>
          <a:ext cx="8783955" cy="368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985"/>
                <a:gridCol w="6236970"/>
              </a:tblGrid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属性名</a:t>
                      </a:r>
                      <a:endParaRPr lang="zh-CN" altLang="en-US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描述</a:t>
                      </a:r>
                      <a:endParaRPr lang="zh-CN" altLang="en-US" sz="1800" dirty="0">
                        <a:solidFill>
                          <a:srgbClr val="23B6F3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  <a:sym typeface="+mn-ea"/>
                        </a:rPr>
                        <a:t>type</a:t>
                      </a:r>
                      <a:endParaRPr lang="en-US" altLang="zh-CN" sz="1800" dirty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zh-CN" altLang="en-US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+mn-ea"/>
                          <a:sym typeface="+mn-ea"/>
                        </a:rPr>
                        <a:t>数轴类型</a:t>
                      </a: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+mn-ea"/>
                          <a:sym typeface="+mn-ea"/>
                        </a:rPr>
                        <a:t> type:map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+mn-ea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fontAlgn="auto">
                        <a:lnSpc>
                          <a:spcPts val="2660"/>
                        </a:lnSpc>
                      </a:pPr>
                      <a:r>
                        <a:rPr lang="en-US" altLang="zh-CN" dirty="0" smtClean="0"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map</a:t>
                      </a:r>
                      <a:endParaRPr lang="en-US" altLang="zh-CN" dirty="0" smtClean="0"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R="0" lvl="0" indent="0" algn="l" defTabSz="914400" rtl="0" fontAlgn="auto">
                        <a:lnSpc>
                          <a:spcPts val="2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使用 registerMap 注册的地图名称。</a:t>
                      </a:r>
                      <a:endParaRPr 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6708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roam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</a:pPr>
                      <a:r>
                        <a:rPr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是否开启鼠标缩放和平移漫游。默认不开启。如果只想要开启缩放或者平移，可以设置成 'scale' 或者 'move'。设置成 true 为都开启</a:t>
                      </a:r>
                      <a:endParaRPr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center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当前视角的中心点。可以是包含两个 number 类型（表示像素值）或 string 类型（表示相对容器的百分比）的数组。 从 5.3.3 版本开始支持 string 类型。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boundingCoords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二维数组，定义定位的左上角以及右下角分别所对应的经纬度。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en-US" altLang="zh-CN" sz="1800" dirty="0" smtClean="0"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nameMap</a:t>
                      </a:r>
                      <a:endParaRPr lang="en-US" altLang="zh-CN" sz="1800" dirty="0" smtClean="0"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ts val="2660"/>
                        </a:lnSpc>
                        <a:buNone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汉仪旗黑-55简" panose="00020600040101010101" charset="-122"/>
                          <a:cs typeface="Times New Roman" panose="02020603050405020304" charset="0"/>
                        </a:rPr>
                        <a:t>自定义地区的名称映射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汉仪旗黑-55简" panose="00020600040101010101" charset="-122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6185" y="11785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series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配置</a:t>
            </a: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charset="-122"/>
              </a:rPr>
              <a:t> []</a:t>
            </a:r>
            <a:endParaRPr lang="en-US" altLang="zh-CN" sz="2000" b="1">
              <a:latin typeface="Arial" panose="020B0604020202020204" pitchFamily="34" charset="0"/>
              <a:ea typeface="汉仪旗黑-55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2.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地图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5550" y="111442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1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中国地图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567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2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  <a:sym typeface="+mn-ea"/>
              </a:rPr>
              <a:t>热力图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5550" y="1482725"/>
            <a:ext cx="2628900" cy="2141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670" y="1482725"/>
            <a:ext cx="2425065" cy="179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185" y="312420"/>
            <a:ext cx="2477770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</a:rPr>
              <a:t>3. </a:t>
            </a:r>
            <a:r>
              <a:rPr lang="zh-CN" altLang="en-US" sz="37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粗黑 简" panose="00020600040101010101" charset="-122"/>
                <a:sym typeface="+mn-ea"/>
              </a:rPr>
              <a:t>其他</a:t>
            </a:r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  <a:p>
            <a:pPr algn="l"/>
            <a:endParaRPr lang="en-US" altLang="zh-CN" sz="37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汉仪粗黑 简" panose="00020600040101010101" charset="-122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5400000">
            <a:off x="827227" y="460838"/>
            <a:ext cx="428592" cy="36947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555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1 K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线图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185" y="359600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3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漏斗图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6185" y="3964305"/>
            <a:ext cx="3145155" cy="2490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6185" y="1482725"/>
            <a:ext cx="2668905" cy="1992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270" y="1482725"/>
            <a:ext cx="3924935" cy="18275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5716270" y="111442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2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树形图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16270" y="3964305"/>
            <a:ext cx="4321810" cy="24955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5716270" y="3596005"/>
            <a:ext cx="392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案例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4</a:t>
            </a:r>
            <a:r>
              <a:rPr lang="en-US" altLang="zh-CN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 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象形</a:t>
            </a:r>
            <a:r>
              <a:rPr lang="zh-CN" altLang="en-US">
                <a:latin typeface="Arial" panose="020B0604020202020204" pitchFamily="34" charset="0"/>
                <a:ea typeface="汉仪旗黑-55简" panose="00020600040101010101" charset="-122"/>
                <a:cs typeface="+mj-ea"/>
              </a:rPr>
              <a:t>柱状图</a:t>
            </a:r>
            <a:endParaRPr lang="zh-CN" altLang="en-US">
              <a:latin typeface="Arial" panose="020B0604020202020204" pitchFamily="34" charset="0"/>
              <a:ea typeface="汉仪旗黑-55简" panose="00020600040101010101" charset="-122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  <p:bldP spid="9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ABLE_BEAUTIFY" val="smartTable{aae248c8-9d5e-401d-a8ff-f10151b601d6}"/>
  <p:tag name="TABLE_ENDDRAG_ORIGIN_RECT" val="691*220"/>
  <p:tag name="TABLE_ENDDRAG_RECT" val="96*135*691*220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PLACING_PICTURE_USER_VIEWPORT" val="{&quot;height&quot;:9420,&quot;width&quot;:11565}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PLACING_PICTURE_USER_VIEWPORT" val="{&quot;height&quot;:3922,&quot;width&quot;:4953}"/>
</p:tagLst>
</file>

<file path=ppt/tags/tag25.xml><?xml version="1.0" encoding="utf-8"?>
<p:tagLst xmlns:p="http://schemas.openxmlformats.org/presentationml/2006/main">
  <p:tag name="KSO_WM_UNIT_PLACING_PICTURE_USER_VIEWPORT" val="{&quot;height&quot;:11040,&quot;width&quot;:14790}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ABLE_BEAUTIFY" val="smartTable{aae248c8-9d5e-401d-a8ff-f10151b601d6}"/>
  <p:tag name="TABLE_ENDDRAG_ORIGIN_RECT" val="691*164"/>
  <p:tag name="TABLE_ENDDRAG_RECT" val="96*135*691*164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ABLE_BEAUTIFY" val="smartTable{99a4f6a7-d961-4644-b09b-5243b72f1a69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TABLE_BEAUTIFY" val="smartTable{22278120-ff26-4cf3-80d2-9cb563e7cd6c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PP_MARK_KEY" val="627ce2a8-3608-4072-ba45-2fb9fef53791"/>
  <p:tag name="COMMONDATA" val="eyJoZGlkIjoiMTQwYTFiMjk5NGI0NTcxOGYwODY4ZjgxZWU4MjkxODAifQ=="/>
  <p:tag name="FULLTEXTBEAUTIFYED" val="1"/>
</p:tagLst>
</file>

<file path=ppt/tags/tag6.xml><?xml version="1.0" encoding="utf-8"?>
<p:tagLst xmlns:p="http://schemas.openxmlformats.org/presentationml/2006/main">
  <p:tag name="KSO_WM_UNIT_PLACING_PICTURE_USER_VIEWPORT" val="{&quot;height&quot;:4665,&quot;width&quot;:843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ABLE_BEAUTIFY" val="smartTable{aae248c8-9d5e-401d-a8ff-f10151b601d6}"/>
  <p:tag name="TABLE_ENDDRAG_ORIGIN_RECT" val="691*164"/>
  <p:tag name="TABLE_ENDDRAG_RECT" val="96*135*691*164"/>
</p:tagLst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3143</Words>
  <Application>WPS 演示</Application>
  <PresentationFormat>宽屏</PresentationFormat>
  <Paragraphs>328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汉仪粗黑 简</vt:lpstr>
      <vt:lpstr>汉仪旗黑-55简</vt:lpstr>
      <vt:lpstr>Times New Roman</vt:lpstr>
      <vt:lpstr>微软雅黑 Light</vt:lpstr>
      <vt:lpstr>Arial Unicode MS</vt:lpstr>
      <vt:lpstr>Calibri</vt:lpstr>
      <vt:lpstr>Roboto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https://800sucai.taobao.com/</cp:keywords>
  <dc:description>https://800sucai.taobao.com/</dc:description>
  <dc:subject>哎呀小小草</dc:subject>
  <cp:category>https://800sucai.taobao.com/</cp:category>
  <cp:lastModifiedBy>来自赛博坦星球的你</cp:lastModifiedBy>
  <cp:revision>313</cp:revision>
  <dcterms:created xsi:type="dcterms:W3CDTF">2015-09-11T13:14:00Z</dcterms:created>
  <dcterms:modified xsi:type="dcterms:W3CDTF">2023-04-13T11:37:05Z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77EE6DAAEADA4868B90C5F23DEF02063</vt:lpwstr>
  </property>
</Properties>
</file>